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7" r:id="rId3"/>
    <p:sldId id="256" r:id="rId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icture1" id="{D45C8093-6197-4F2F-845A-7765D6AA2BC9}">
          <p14:sldIdLst>
            <p14:sldId id="258"/>
          </p14:sldIdLst>
        </p14:section>
        <p14:section name="Picture2" id="{6DD6DEEE-70D6-49EB-A4B9-EA702B20D943}">
          <p14:sldIdLst>
            <p14:sldId id="257"/>
          </p14:sldIdLst>
        </p14:section>
        <p14:section name="Picture3" id="{EA4B0BE2-7F12-44EE-8F7E-C5FC38C6D5B0}">
          <p14:sldIdLst>
            <p14:sldId id="25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440" autoAdjust="0"/>
    <p:restoredTop sz="94660"/>
  </p:normalViewPr>
  <p:slideViewPr>
    <p:cSldViewPr snapToGrid="0">
      <p:cViewPr>
        <p:scale>
          <a:sx n="80" d="100"/>
          <a:sy n="80" d="100"/>
        </p:scale>
        <p:origin x="102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6B596-C52B-4D14-B1C8-4E7B885B7064}" type="datetimeFigureOut">
              <a:rPr lang="es-CO" smtClean="0"/>
              <a:t>10/09/2020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B45D-0C23-4195-8784-E8E271EDFF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66837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6B596-C52B-4D14-B1C8-4E7B885B7064}" type="datetimeFigureOut">
              <a:rPr lang="es-CO" smtClean="0"/>
              <a:t>10/09/2020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B45D-0C23-4195-8784-E8E271EDFF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73536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6B596-C52B-4D14-B1C8-4E7B885B7064}" type="datetimeFigureOut">
              <a:rPr lang="es-CO" smtClean="0"/>
              <a:t>10/09/2020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B45D-0C23-4195-8784-E8E271EDFF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98659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6B596-C52B-4D14-B1C8-4E7B885B7064}" type="datetimeFigureOut">
              <a:rPr lang="es-CO" smtClean="0"/>
              <a:t>10/09/2020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B45D-0C23-4195-8784-E8E271EDFF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90321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6B596-C52B-4D14-B1C8-4E7B885B7064}" type="datetimeFigureOut">
              <a:rPr lang="es-CO" smtClean="0"/>
              <a:t>10/09/2020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B45D-0C23-4195-8784-E8E271EDFF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58743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6B596-C52B-4D14-B1C8-4E7B885B7064}" type="datetimeFigureOut">
              <a:rPr lang="es-CO" smtClean="0"/>
              <a:t>10/09/2020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B45D-0C23-4195-8784-E8E271EDFF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44778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6B596-C52B-4D14-B1C8-4E7B885B7064}" type="datetimeFigureOut">
              <a:rPr lang="es-CO" smtClean="0"/>
              <a:t>10/09/2020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B45D-0C23-4195-8784-E8E271EDFF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54487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6B596-C52B-4D14-B1C8-4E7B885B7064}" type="datetimeFigureOut">
              <a:rPr lang="es-CO" smtClean="0"/>
              <a:t>10/09/2020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B45D-0C23-4195-8784-E8E271EDFF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6883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6B596-C52B-4D14-B1C8-4E7B885B7064}" type="datetimeFigureOut">
              <a:rPr lang="es-CO" smtClean="0"/>
              <a:t>10/09/2020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B45D-0C23-4195-8784-E8E271EDFF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17052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6B596-C52B-4D14-B1C8-4E7B885B7064}" type="datetimeFigureOut">
              <a:rPr lang="es-CO" smtClean="0"/>
              <a:t>10/09/2020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B45D-0C23-4195-8784-E8E271EDFF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12306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6B596-C52B-4D14-B1C8-4E7B885B7064}" type="datetimeFigureOut">
              <a:rPr lang="es-CO" smtClean="0"/>
              <a:t>10/09/2020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B45D-0C23-4195-8784-E8E271EDFF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3895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66B596-C52B-4D14-B1C8-4E7B885B7064}" type="datetimeFigureOut">
              <a:rPr lang="es-CO" smtClean="0"/>
              <a:t>10/09/2020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8B45D-0C23-4195-8784-E8E271EDFF3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27237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2" y="64702"/>
            <a:ext cx="12119812" cy="5253516"/>
          </a:xfrm>
          <a:prstGeom prst="rect">
            <a:avLst/>
          </a:prstGeom>
        </p:spPr>
      </p:pic>
      <p:sp>
        <p:nvSpPr>
          <p:cNvPr id="5" name="Llamada con línea 1 4"/>
          <p:cNvSpPr/>
          <p:nvPr/>
        </p:nvSpPr>
        <p:spPr>
          <a:xfrm>
            <a:off x="5895473" y="2322095"/>
            <a:ext cx="1191127" cy="288757"/>
          </a:xfrm>
          <a:prstGeom prst="borderCallout1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err="1" smtClean="0"/>
              <a:t>SUBNM´s</a:t>
            </a:r>
            <a:r>
              <a:rPr lang="es-CO" dirty="0" smtClean="0"/>
              <a:t> </a:t>
            </a:r>
            <a:endParaRPr lang="es-CO" dirty="0"/>
          </a:p>
        </p:txBody>
      </p:sp>
      <p:sp>
        <p:nvSpPr>
          <p:cNvPr id="6" name="Rectángulo 5"/>
          <p:cNvSpPr/>
          <p:nvPr/>
        </p:nvSpPr>
        <p:spPr>
          <a:xfrm>
            <a:off x="621636" y="3669633"/>
            <a:ext cx="3902237" cy="10226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4672265" y="3669633"/>
            <a:ext cx="7371346" cy="10226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713877" y="3850106"/>
            <a:ext cx="2823408" cy="7579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Llamada con línea 1 8"/>
          <p:cNvSpPr/>
          <p:nvPr/>
        </p:nvSpPr>
        <p:spPr>
          <a:xfrm>
            <a:off x="10280986" y="2947737"/>
            <a:ext cx="1191127" cy="288757"/>
          </a:xfrm>
          <a:prstGeom prst="borderCallout1">
            <a:avLst>
              <a:gd name="adj1" fmla="val 18750"/>
              <a:gd name="adj2" fmla="val -8333"/>
              <a:gd name="adj3" fmla="val 379168"/>
              <a:gd name="adj4" fmla="val -155505"/>
            </a:avLst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err="1"/>
              <a:t>DBRW’s</a:t>
            </a:r>
            <a:endParaRPr lang="es-CO" dirty="0"/>
          </a:p>
        </p:txBody>
      </p:sp>
      <p:sp>
        <p:nvSpPr>
          <p:cNvPr id="10" name="Llamada con línea 1 9"/>
          <p:cNvSpPr/>
          <p:nvPr/>
        </p:nvSpPr>
        <p:spPr>
          <a:xfrm>
            <a:off x="5705474" y="3078079"/>
            <a:ext cx="1571123" cy="316830"/>
          </a:xfrm>
          <a:prstGeom prst="borderCallout1">
            <a:avLst>
              <a:gd name="adj1" fmla="val 5476"/>
              <a:gd name="adj2" fmla="val -8"/>
              <a:gd name="adj3" fmla="val 215183"/>
              <a:gd name="adj4" fmla="val -103360"/>
            </a:avLst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TM1RPTROW</a:t>
            </a:r>
            <a:endParaRPr lang="es-CO" dirty="0"/>
          </a:p>
        </p:txBody>
      </p:sp>
      <p:sp>
        <p:nvSpPr>
          <p:cNvPr id="11" name="Llamada con línea 1 10"/>
          <p:cNvSpPr/>
          <p:nvPr/>
        </p:nvSpPr>
        <p:spPr>
          <a:xfrm>
            <a:off x="3537285" y="5422495"/>
            <a:ext cx="3739312" cy="316830"/>
          </a:xfrm>
          <a:prstGeom prst="borderCallout1">
            <a:avLst>
              <a:gd name="adj1" fmla="val 5476"/>
              <a:gd name="adj2" fmla="val -8"/>
              <a:gd name="adj3" fmla="val -339250"/>
              <a:gd name="adj4" fmla="val -38267"/>
            </a:avLst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err="1" smtClean="0"/>
              <a:t>Rows</a:t>
            </a:r>
            <a:r>
              <a:rPr lang="es-CO" dirty="0" smtClean="0"/>
              <a:t> </a:t>
            </a:r>
            <a:r>
              <a:rPr lang="es-CO" dirty="0" err="1" smtClean="0"/>
              <a:t>generated</a:t>
            </a:r>
            <a:r>
              <a:rPr lang="es-CO" dirty="0" smtClean="0"/>
              <a:t> </a:t>
            </a:r>
            <a:r>
              <a:rPr lang="es-CO" dirty="0" err="1" smtClean="0"/>
              <a:t>by</a:t>
            </a:r>
            <a:r>
              <a:rPr lang="es-CO" dirty="0" smtClean="0"/>
              <a:t> </a:t>
            </a:r>
            <a:r>
              <a:rPr lang="es-CO" dirty="0" err="1" smtClean="0"/>
              <a:t>the</a:t>
            </a:r>
            <a:r>
              <a:rPr lang="es-CO" dirty="0" smtClean="0"/>
              <a:t> TM1RPTROW</a:t>
            </a:r>
            <a:endParaRPr lang="es-CO" dirty="0"/>
          </a:p>
        </p:txBody>
      </p:sp>
      <p:sp>
        <p:nvSpPr>
          <p:cNvPr id="12" name="CuadroTexto 11"/>
          <p:cNvSpPr txBox="1"/>
          <p:nvPr/>
        </p:nvSpPr>
        <p:spPr>
          <a:xfrm>
            <a:off x="36092" y="6063916"/>
            <a:ext cx="9396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Active form opened in TM1 Perspectives (TM1 10.2.2). Everything is working as expected.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198899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5187576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621637" y="2334127"/>
            <a:ext cx="4852731" cy="7579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Rectángulo 5"/>
          <p:cNvSpPr/>
          <p:nvPr/>
        </p:nvSpPr>
        <p:spPr>
          <a:xfrm>
            <a:off x="0" y="3497180"/>
            <a:ext cx="621638" cy="11951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621637" y="3497180"/>
            <a:ext cx="3721764" cy="9905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4415591" y="3497180"/>
            <a:ext cx="7628020" cy="9905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Llamada con línea 1 8"/>
          <p:cNvSpPr/>
          <p:nvPr/>
        </p:nvSpPr>
        <p:spPr>
          <a:xfrm>
            <a:off x="10280986" y="2947737"/>
            <a:ext cx="1191127" cy="288757"/>
          </a:xfrm>
          <a:prstGeom prst="borderCallout1">
            <a:avLst>
              <a:gd name="adj1" fmla="val 18750"/>
              <a:gd name="adj2" fmla="val -8333"/>
              <a:gd name="adj3" fmla="val 379168"/>
              <a:gd name="adj4" fmla="val -155505"/>
            </a:avLst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err="1"/>
              <a:t>DBRW’s</a:t>
            </a:r>
            <a:endParaRPr lang="es-CO" dirty="0"/>
          </a:p>
        </p:txBody>
      </p:sp>
      <p:sp>
        <p:nvSpPr>
          <p:cNvPr id="10" name="Llamada con línea 1 9"/>
          <p:cNvSpPr/>
          <p:nvPr/>
        </p:nvSpPr>
        <p:spPr>
          <a:xfrm>
            <a:off x="1027698" y="5241755"/>
            <a:ext cx="11128206" cy="1359567"/>
          </a:xfrm>
          <a:prstGeom prst="borderCallout1">
            <a:avLst>
              <a:gd name="adj1" fmla="val 5476"/>
              <a:gd name="adj2" fmla="val -8"/>
              <a:gd name="adj3" fmla="val -81021"/>
              <a:gd name="adj4" fmla="val -3807"/>
            </a:avLst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TM1RPTROW </a:t>
            </a:r>
            <a:r>
              <a:rPr lang="es-CO" dirty="0" err="1" smtClean="0"/>
              <a:t>generates</a:t>
            </a:r>
            <a:r>
              <a:rPr lang="es-CO" dirty="0" smtClean="0"/>
              <a:t> </a:t>
            </a:r>
            <a:r>
              <a:rPr lang="es-CO" dirty="0" err="1" smtClean="0"/>
              <a:t>the</a:t>
            </a:r>
            <a:r>
              <a:rPr lang="es-CO" dirty="0" smtClean="0"/>
              <a:t> </a:t>
            </a:r>
            <a:r>
              <a:rPr lang="es-CO" dirty="0" err="1" smtClean="0"/>
              <a:t>required</a:t>
            </a:r>
            <a:r>
              <a:rPr lang="es-CO" dirty="0" smtClean="0"/>
              <a:t> </a:t>
            </a:r>
            <a:r>
              <a:rPr lang="es-CO" dirty="0" err="1" smtClean="0"/>
              <a:t>rows</a:t>
            </a:r>
            <a:r>
              <a:rPr lang="es-CO" dirty="0" smtClean="0"/>
              <a:t> </a:t>
            </a:r>
            <a:r>
              <a:rPr lang="es-CO" dirty="0" err="1" smtClean="0"/>
              <a:t>for</a:t>
            </a:r>
            <a:r>
              <a:rPr lang="es-CO" dirty="0" smtClean="0"/>
              <a:t> </a:t>
            </a:r>
            <a:r>
              <a:rPr lang="es-CO" dirty="0" err="1" smtClean="0"/>
              <a:t>the</a:t>
            </a:r>
            <a:r>
              <a:rPr lang="es-CO" dirty="0" smtClean="0"/>
              <a:t> active </a:t>
            </a:r>
            <a:r>
              <a:rPr lang="es-CO" dirty="0" err="1" smtClean="0"/>
              <a:t>form</a:t>
            </a:r>
            <a:r>
              <a:rPr lang="es-CO" dirty="0" smtClean="0"/>
              <a:t> </a:t>
            </a:r>
            <a:r>
              <a:rPr lang="es-CO" dirty="0" err="1" smtClean="0"/>
              <a:t>but</a:t>
            </a:r>
            <a:r>
              <a:rPr lang="es-CO" dirty="0" smtClean="0"/>
              <a:t> </a:t>
            </a:r>
            <a:r>
              <a:rPr lang="es-CO" dirty="0" err="1" smtClean="0"/>
              <a:t>then</a:t>
            </a:r>
            <a:r>
              <a:rPr lang="es-CO" dirty="0" smtClean="0"/>
              <a:t> </a:t>
            </a:r>
            <a:r>
              <a:rPr lang="es-CO" dirty="0" err="1" smtClean="0"/>
              <a:t>it</a:t>
            </a:r>
            <a:r>
              <a:rPr lang="es-CO" dirty="0" smtClean="0"/>
              <a:t> </a:t>
            </a:r>
            <a:r>
              <a:rPr lang="es-CO" dirty="0" err="1" smtClean="0"/>
              <a:t>group</a:t>
            </a:r>
            <a:r>
              <a:rPr lang="es-CO" dirty="0" smtClean="0"/>
              <a:t> </a:t>
            </a:r>
            <a:r>
              <a:rPr lang="es-CO" dirty="0" err="1" smtClean="0"/>
              <a:t>that</a:t>
            </a:r>
            <a:r>
              <a:rPr lang="es-CO" dirty="0" smtClean="0"/>
              <a:t> </a:t>
            </a:r>
            <a:r>
              <a:rPr lang="es-CO" dirty="0" err="1" smtClean="0"/>
              <a:t>rows</a:t>
            </a:r>
            <a:r>
              <a:rPr lang="es-CO" dirty="0" smtClean="0"/>
              <a:t>(1) and </a:t>
            </a:r>
            <a:r>
              <a:rPr lang="es-CO" dirty="0" err="1" smtClean="0"/>
              <a:t>merge</a:t>
            </a:r>
            <a:r>
              <a:rPr lang="es-CO" dirty="0" smtClean="0"/>
              <a:t>(2)</a:t>
            </a:r>
            <a:r>
              <a:rPr lang="es-CO" dirty="0" smtClean="0"/>
              <a:t> </a:t>
            </a:r>
            <a:r>
              <a:rPr lang="es-CO" dirty="0" err="1" smtClean="0"/>
              <a:t>the</a:t>
            </a:r>
            <a:r>
              <a:rPr lang="es-CO" dirty="0" smtClean="0"/>
              <a:t> </a:t>
            </a:r>
            <a:r>
              <a:rPr lang="es-CO" dirty="0" err="1" smtClean="0"/>
              <a:t>cells</a:t>
            </a:r>
            <a:r>
              <a:rPr lang="es-CO" dirty="0" smtClean="0"/>
              <a:t>. </a:t>
            </a:r>
            <a:r>
              <a:rPr lang="es-CO" dirty="0" err="1" smtClean="0"/>
              <a:t>The</a:t>
            </a:r>
            <a:r>
              <a:rPr lang="es-CO" dirty="0" smtClean="0"/>
              <a:t> </a:t>
            </a:r>
            <a:r>
              <a:rPr lang="es-CO" dirty="0" err="1" smtClean="0"/>
              <a:t>result</a:t>
            </a:r>
            <a:r>
              <a:rPr lang="es-CO" dirty="0" smtClean="0"/>
              <a:t> </a:t>
            </a:r>
            <a:r>
              <a:rPr lang="es-CO" dirty="0" err="1" smtClean="0"/>
              <a:t>is</a:t>
            </a:r>
            <a:r>
              <a:rPr lang="es-CO" dirty="0" smtClean="0"/>
              <a:t> TM1RPTROW </a:t>
            </a:r>
            <a:r>
              <a:rPr lang="es-CO" dirty="0" err="1" smtClean="0"/>
              <a:t>only</a:t>
            </a:r>
            <a:r>
              <a:rPr lang="es-CO" dirty="0" smtClean="0"/>
              <a:t> shows </a:t>
            </a:r>
            <a:r>
              <a:rPr lang="es-CO" dirty="0" err="1" smtClean="0"/>
              <a:t>the</a:t>
            </a:r>
            <a:r>
              <a:rPr lang="es-CO" dirty="0" smtClean="0"/>
              <a:t> </a:t>
            </a:r>
            <a:r>
              <a:rPr lang="es-CO" dirty="0" err="1" smtClean="0"/>
              <a:t>first</a:t>
            </a:r>
            <a:r>
              <a:rPr lang="es-CO" dirty="0" smtClean="0"/>
              <a:t> </a:t>
            </a:r>
            <a:r>
              <a:rPr lang="es-CO" dirty="0" err="1" smtClean="0"/>
              <a:t>element</a:t>
            </a:r>
            <a:r>
              <a:rPr lang="es-CO" dirty="0" smtClean="0"/>
              <a:t> and </a:t>
            </a:r>
            <a:r>
              <a:rPr lang="es-CO" dirty="0" err="1" smtClean="0"/>
              <a:t>the</a:t>
            </a:r>
            <a:r>
              <a:rPr lang="es-CO" dirty="0" smtClean="0"/>
              <a:t> active </a:t>
            </a:r>
            <a:r>
              <a:rPr lang="es-CO" dirty="0" err="1" smtClean="0"/>
              <a:t>form</a:t>
            </a:r>
            <a:r>
              <a:rPr lang="es-CO" dirty="0" smtClean="0"/>
              <a:t> </a:t>
            </a:r>
            <a:r>
              <a:rPr lang="es-CO" dirty="0" err="1" smtClean="0"/>
              <a:t>is</a:t>
            </a:r>
            <a:r>
              <a:rPr lang="es-CO" dirty="0" smtClean="0"/>
              <a:t> </a:t>
            </a:r>
            <a:r>
              <a:rPr lang="es-CO" dirty="0" err="1" smtClean="0"/>
              <a:t>retreiving</a:t>
            </a:r>
            <a:r>
              <a:rPr lang="es-CO" dirty="0" smtClean="0"/>
              <a:t> data </a:t>
            </a:r>
            <a:r>
              <a:rPr lang="es-CO" dirty="0" err="1" smtClean="0"/>
              <a:t>only</a:t>
            </a:r>
            <a:r>
              <a:rPr lang="es-CO" dirty="0" smtClean="0"/>
              <a:t> </a:t>
            </a:r>
            <a:r>
              <a:rPr lang="es-CO" dirty="0" err="1" smtClean="0"/>
              <a:t>for</a:t>
            </a:r>
            <a:r>
              <a:rPr lang="es-CO" dirty="0" smtClean="0"/>
              <a:t> </a:t>
            </a:r>
            <a:r>
              <a:rPr lang="es-CO" dirty="0" err="1" smtClean="0"/>
              <a:t>that</a:t>
            </a:r>
            <a:r>
              <a:rPr lang="es-CO" dirty="0" smtClean="0"/>
              <a:t> </a:t>
            </a:r>
            <a:r>
              <a:rPr lang="es-CO" dirty="0" err="1" smtClean="0"/>
              <a:t>element</a:t>
            </a:r>
            <a:r>
              <a:rPr lang="es-CO" dirty="0" smtClean="0"/>
              <a:t> in </a:t>
            </a:r>
            <a:r>
              <a:rPr lang="es-CO" dirty="0" err="1" smtClean="0"/>
              <a:t>the</a:t>
            </a:r>
            <a:r>
              <a:rPr lang="es-CO" dirty="0" smtClean="0"/>
              <a:t> </a:t>
            </a:r>
            <a:r>
              <a:rPr lang="es-CO" dirty="0" err="1" smtClean="0"/>
              <a:t>first</a:t>
            </a:r>
            <a:r>
              <a:rPr lang="es-CO" dirty="0" smtClean="0"/>
              <a:t> </a:t>
            </a:r>
            <a:r>
              <a:rPr lang="es-CO" dirty="0" err="1" smtClean="0"/>
              <a:t>row</a:t>
            </a:r>
            <a:r>
              <a:rPr lang="es-CO" dirty="0" smtClean="0"/>
              <a:t>, </a:t>
            </a:r>
            <a:r>
              <a:rPr lang="es-CO" dirty="0" err="1" smtClean="0"/>
              <a:t>but</a:t>
            </a:r>
            <a:r>
              <a:rPr lang="es-CO" dirty="0" smtClean="0"/>
              <a:t> </a:t>
            </a:r>
            <a:r>
              <a:rPr lang="es-CO" dirty="0" err="1" smtClean="0"/>
              <a:t>not</a:t>
            </a:r>
            <a:r>
              <a:rPr lang="es-CO" dirty="0" smtClean="0"/>
              <a:t> </a:t>
            </a:r>
            <a:r>
              <a:rPr lang="es-CO" dirty="0" err="1" smtClean="0"/>
              <a:t>for</a:t>
            </a:r>
            <a:r>
              <a:rPr lang="es-CO" dirty="0" smtClean="0"/>
              <a:t> </a:t>
            </a:r>
            <a:r>
              <a:rPr lang="es-CO" dirty="0" err="1" smtClean="0"/>
              <a:t>the</a:t>
            </a:r>
            <a:r>
              <a:rPr lang="es-CO" dirty="0" smtClean="0"/>
              <a:t> </a:t>
            </a:r>
            <a:r>
              <a:rPr lang="es-CO" dirty="0" err="1" smtClean="0"/>
              <a:t>other</a:t>
            </a:r>
            <a:r>
              <a:rPr lang="es-CO" dirty="0" smtClean="0"/>
              <a:t> </a:t>
            </a:r>
            <a:r>
              <a:rPr lang="es-CO" dirty="0" err="1" smtClean="0"/>
              <a:t>rows</a:t>
            </a:r>
            <a:r>
              <a:rPr lang="es-CO" dirty="0" smtClean="0"/>
              <a:t> as </a:t>
            </a:r>
            <a:r>
              <a:rPr lang="es-CO" dirty="0" err="1" smtClean="0"/>
              <a:t>DBRW’s</a:t>
            </a:r>
            <a:r>
              <a:rPr lang="es-CO" dirty="0" smtClean="0"/>
              <a:t> (3) are </a:t>
            </a:r>
            <a:r>
              <a:rPr lang="es-CO" dirty="0" err="1" smtClean="0"/>
              <a:t>waiting</a:t>
            </a:r>
            <a:r>
              <a:rPr lang="es-CO" dirty="0" smtClean="0"/>
              <a:t> </a:t>
            </a:r>
            <a:r>
              <a:rPr lang="es-CO" dirty="0" err="1" smtClean="0"/>
              <a:t>for</a:t>
            </a:r>
            <a:r>
              <a:rPr lang="es-CO" dirty="0" smtClean="0"/>
              <a:t> </a:t>
            </a:r>
            <a:r>
              <a:rPr lang="es-CO" dirty="0" err="1" smtClean="0"/>
              <a:t>the</a:t>
            </a:r>
            <a:r>
              <a:rPr lang="es-CO" dirty="0" smtClean="0"/>
              <a:t> </a:t>
            </a:r>
            <a:r>
              <a:rPr lang="es-CO" dirty="0" err="1" smtClean="0"/>
              <a:t>dimension</a:t>
            </a:r>
            <a:r>
              <a:rPr lang="es-CO" dirty="0" smtClean="0"/>
              <a:t> </a:t>
            </a:r>
            <a:r>
              <a:rPr lang="es-CO" dirty="0" err="1" smtClean="0"/>
              <a:t>element</a:t>
            </a:r>
            <a:r>
              <a:rPr lang="es-CO" dirty="0" smtClean="0"/>
              <a:t> </a:t>
            </a:r>
            <a:r>
              <a:rPr lang="es-CO" dirty="0" err="1" smtClean="0"/>
              <a:t>from</a:t>
            </a:r>
            <a:r>
              <a:rPr lang="es-CO" dirty="0" smtClean="0"/>
              <a:t> TM1RPTROW </a:t>
            </a:r>
            <a:r>
              <a:rPr lang="es-CO" dirty="0" err="1" smtClean="0"/>
              <a:t>but</a:t>
            </a:r>
            <a:r>
              <a:rPr lang="es-CO" dirty="0" smtClean="0"/>
              <a:t> </a:t>
            </a:r>
            <a:r>
              <a:rPr lang="es-CO" dirty="0" err="1" smtClean="0"/>
              <a:t>the</a:t>
            </a:r>
            <a:r>
              <a:rPr lang="es-CO" dirty="0" smtClean="0"/>
              <a:t> </a:t>
            </a:r>
            <a:r>
              <a:rPr lang="es-CO" dirty="0" err="1" smtClean="0"/>
              <a:t>cells</a:t>
            </a:r>
            <a:r>
              <a:rPr lang="es-CO" dirty="0" smtClean="0"/>
              <a:t> </a:t>
            </a:r>
            <a:r>
              <a:rPr lang="es-CO" dirty="0" err="1" smtClean="0"/>
              <a:t>references</a:t>
            </a:r>
            <a:r>
              <a:rPr lang="es-CO" dirty="0" smtClean="0"/>
              <a:t> are </a:t>
            </a:r>
            <a:r>
              <a:rPr lang="es-CO" dirty="0" err="1" smtClean="0"/>
              <a:t>empty</a:t>
            </a:r>
            <a:r>
              <a:rPr lang="es-CO" dirty="0" smtClean="0"/>
              <a:t> as </a:t>
            </a:r>
            <a:r>
              <a:rPr lang="es-CO" dirty="0" err="1" smtClean="0"/>
              <a:t>they</a:t>
            </a:r>
            <a:r>
              <a:rPr lang="es-CO" dirty="0" smtClean="0"/>
              <a:t> are </a:t>
            </a:r>
            <a:r>
              <a:rPr lang="es-CO" dirty="0" err="1" smtClean="0"/>
              <a:t>all</a:t>
            </a:r>
            <a:r>
              <a:rPr lang="es-CO" dirty="0" smtClean="0"/>
              <a:t> </a:t>
            </a:r>
            <a:r>
              <a:rPr lang="es-CO" dirty="0" err="1" smtClean="0"/>
              <a:t>merged</a:t>
            </a:r>
            <a:r>
              <a:rPr lang="es-CO" dirty="0" smtClean="0"/>
              <a:t>.</a:t>
            </a:r>
            <a:endParaRPr lang="es-CO" dirty="0"/>
          </a:p>
        </p:txBody>
      </p:sp>
      <p:sp>
        <p:nvSpPr>
          <p:cNvPr id="11" name="Llamada con línea 1 10"/>
          <p:cNvSpPr/>
          <p:nvPr/>
        </p:nvSpPr>
        <p:spPr>
          <a:xfrm>
            <a:off x="5895473" y="2322095"/>
            <a:ext cx="1191127" cy="288757"/>
          </a:xfrm>
          <a:prstGeom prst="borderCallout1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err="1" smtClean="0"/>
              <a:t>SUBNM´s</a:t>
            </a:r>
            <a:r>
              <a:rPr lang="es-CO" dirty="0" smtClean="0"/>
              <a:t> </a:t>
            </a:r>
            <a:endParaRPr lang="es-CO" dirty="0"/>
          </a:p>
        </p:txBody>
      </p:sp>
      <p:sp>
        <p:nvSpPr>
          <p:cNvPr id="12" name="Conector 11"/>
          <p:cNvSpPr/>
          <p:nvPr/>
        </p:nvSpPr>
        <p:spPr>
          <a:xfrm>
            <a:off x="120316" y="3978444"/>
            <a:ext cx="228600" cy="256672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1</a:t>
            </a:r>
            <a:endParaRPr lang="es-CO" sz="1400" dirty="0"/>
          </a:p>
        </p:txBody>
      </p:sp>
      <p:sp>
        <p:nvSpPr>
          <p:cNvPr id="13" name="Conector 12"/>
          <p:cNvSpPr/>
          <p:nvPr/>
        </p:nvSpPr>
        <p:spPr>
          <a:xfrm>
            <a:off x="2017295" y="4094749"/>
            <a:ext cx="228600" cy="256672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2</a:t>
            </a:r>
            <a:endParaRPr lang="es-CO" sz="1400" dirty="0"/>
          </a:p>
        </p:txBody>
      </p:sp>
      <p:sp>
        <p:nvSpPr>
          <p:cNvPr id="14" name="Conector 13"/>
          <p:cNvSpPr/>
          <p:nvPr/>
        </p:nvSpPr>
        <p:spPr>
          <a:xfrm>
            <a:off x="7896726" y="3918287"/>
            <a:ext cx="228600" cy="256672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3</a:t>
            </a:r>
            <a:endParaRPr lang="es-CO" sz="1400" dirty="0"/>
          </a:p>
        </p:txBody>
      </p:sp>
      <p:sp>
        <p:nvSpPr>
          <p:cNvPr id="15" name="CuadroTexto 14"/>
          <p:cNvSpPr txBox="1"/>
          <p:nvPr/>
        </p:nvSpPr>
        <p:spPr>
          <a:xfrm>
            <a:off x="8638674" y="1997236"/>
            <a:ext cx="340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Same Active Form opened in PAX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91954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2" y="12032"/>
            <a:ext cx="12134651" cy="570296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9817769" y="1108909"/>
            <a:ext cx="2328914" cy="401654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Rectángulo 5"/>
          <p:cNvSpPr/>
          <p:nvPr/>
        </p:nvSpPr>
        <p:spPr>
          <a:xfrm>
            <a:off x="621637" y="2334127"/>
            <a:ext cx="4852731" cy="69783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3669636" y="3272592"/>
            <a:ext cx="5931564" cy="117909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621637" y="3268576"/>
            <a:ext cx="3047999" cy="117909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Llamada con línea 1 9"/>
          <p:cNvSpPr/>
          <p:nvPr/>
        </p:nvSpPr>
        <p:spPr>
          <a:xfrm>
            <a:off x="5895473" y="2322095"/>
            <a:ext cx="1191127" cy="288757"/>
          </a:xfrm>
          <a:prstGeom prst="borderCallout1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err="1"/>
              <a:t>SUBNM´s</a:t>
            </a:r>
            <a:endParaRPr lang="es-CO" dirty="0"/>
          </a:p>
        </p:txBody>
      </p:sp>
      <p:sp>
        <p:nvSpPr>
          <p:cNvPr id="11" name="Llamada con línea 1 10"/>
          <p:cNvSpPr/>
          <p:nvPr/>
        </p:nvSpPr>
        <p:spPr>
          <a:xfrm>
            <a:off x="6623386" y="2953752"/>
            <a:ext cx="1191127" cy="288757"/>
          </a:xfrm>
          <a:prstGeom prst="borderCallout1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err="1"/>
              <a:t>DBRW’s</a:t>
            </a:r>
            <a:endParaRPr lang="es-CO" dirty="0"/>
          </a:p>
        </p:txBody>
      </p:sp>
      <p:sp>
        <p:nvSpPr>
          <p:cNvPr id="12" name="Llamada con línea 1 11"/>
          <p:cNvSpPr/>
          <p:nvPr/>
        </p:nvSpPr>
        <p:spPr>
          <a:xfrm>
            <a:off x="2564733" y="4547939"/>
            <a:ext cx="1814762" cy="300787"/>
          </a:xfrm>
          <a:prstGeom prst="borderCallout1">
            <a:avLst>
              <a:gd name="adj1" fmla="val 18750"/>
              <a:gd name="adj2" fmla="val -8333"/>
              <a:gd name="adj3" fmla="val -309167"/>
              <a:gd name="adj4" fmla="val -47566"/>
            </a:avLst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TM1RPTROW’s</a:t>
            </a:r>
            <a:endParaRPr lang="es-CO" dirty="0"/>
          </a:p>
        </p:txBody>
      </p:sp>
      <p:sp>
        <p:nvSpPr>
          <p:cNvPr id="13" name="Llamada con línea 1 12"/>
          <p:cNvSpPr/>
          <p:nvPr/>
        </p:nvSpPr>
        <p:spPr>
          <a:xfrm>
            <a:off x="8133349" y="2261937"/>
            <a:ext cx="1365584" cy="842210"/>
          </a:xfrm>
          <a:prstGeom prst="borderCallout1">
            <a:avLst>
              <a:gd name="adj1" fmla="val 179"/>
              <a:gd name="adj2" fmla="val 52460"/>
              <a:gd name="adj3" fmla="val -40595"/>
              <a:gd name="adj4" fmla="val 130701"/>
            </a:avLst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TM1 Instance Connected</a:t>
            </a:r>
            <a:endParaRPr lang="es-CO" dirty="0"/>
          </a:p>
        </p:txBody>
      </p:sp>
      <p:sp>
        <p:nvSpPr>
          <p:cNvPr id="14" name="CuadroTexto 13"/>
          <p:cNvSpPr txBox="1"/>
          <p:nvPr/>
        </p:nvSpPr>
        <p:spPr>
          <a:xfrm>
            <a:off x="12031" y="5811248"/>
            <a:ext cx="12134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Active Form is not retrieving data from TM1 server after login to the required TM1 Instance. Any formula is being updated.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90285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</TotalTime>
  <Words>143</Words>
  <Application>Microsoft Office PowerPoint</Application>
  <PresentationFormat>Panorámica</PresentationFormat>
  <Paragraphs>17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Jose Ramirez Castro</dc:creator>
  <cp:lastModifiedBy>Jose Jose Ramirez Castro</cp:lastModifiedBy>
  <cp:revision>11</cp:revision>
  <dcterms:created xsi:type="dcterms:W3CDTF">2020-09-10T14:30:15Z</dcterms:created>
  <dcterms:modified xsi:type="dcterms:W3CDTF">2020-09-10T15:38:36Z</dcterms:modified>
</cp:coreProperties>
</file>