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bookmarkIdSeed="3">
  <p:sldMasterIdLst>
    <p:sldMasterId id="2147483648" r:id="rId1"/>
  </p:sldMasterIdLst>
  <p:notesMasterIdLst>
    <p:notesMasterId r:id="rId41"/>
  </p:notesMasterIdLst>
  <p:sldIdLst>
    <p:sldId id="256" r:id="rId2"/>
    <p:sldId id="268" r:id="rId3"/>
    <p:sldId id="258" r:id="rId4"/>
    <p:sldId id="267" r:id="rId5"/>
    <p:sldId id="270" r:id="rId6"/>
    <p:sldId id="272" r:id="rId7"/>
    <p:sldId id="271" r:id="rId8"/>
    <p:sldId id="300" r:id="rId9"/>
    <p:sldId id="274" r:id="rId10"/>
    <p:sldId id="301" r:id="rId11"/>
    <p:sldId id="307" r:id="rId12"/>
    <p:sldId id="262" r:id="rId13"/>
    <p:sldId id="277" r:id="rId14"/>
    <p:sldId id="308" r:id="rId15"/>
    <p:sldId id="309" r:id="rId16"/>
    <p:sldId id="312" r:id="rId17"/>
    <p:sldId id="310" r:id="rId18"/>
    <p:sldId id="302" r:id="rId19"/>
    <p:sldId id="287" r:id="rId20"/>
    <p:sldId id="280" r:id="rId21"/>
    <p:sldId id="305" r:id="rId22"/>
    <p:sldId id="306" r:id="rId23"/>
    <p:sldId id="303" r:id="rId24"/>
    <p:sldId id="299" r:id="rId25"/>
    <p:sldId id="304" r:id="rId26"/>
    <p:sldId id="279" r:id="rId27"/>
    <p:sldId id="284" r:id="rId28"/>
    <p:sldId id="289" r:id="rId29"/>
    <p:sldId id="290" r:id="rId30"/>
    <p:sldId id="291" r:id="rId31"/>
    <p:sldId id="281" r:id="rId32"/>
    <p:sldId id="294" r:id="rId33"/>
    <p:sldId id="293" r:id="rId34"/>
    <p:sldId id="288" r:id="rId35"/>
    <p:sldId id="296" r:id="rId36"/>
    <p:sldId id="295" r:id="rId37"/>
    <p:sldId id="297" r:id="rId38"/>
    <p:sldId id="298" r:id="rId39"/>
    <p:sldId id="311" r:id="rId40"/>
  </p:sldIdLst>
  <p:sldSz cx="9144000" cy="5143500" type="screen16x9"/>
  <p:notesSz cx="6985000" cy="92837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07" autoAdjust="0"/>
    <p:restoredTop sz="92071" autoAdjust="0"/>
  </p:normalViewPr>
  <p:slideViewPr>
    <p:cSldViewPr>
      <p:cViewPr varScale="1">
        <p:scale>
          <a:sx n="138" d="100"/>
          <a:sy n="138" d="100"/>
        </p:scale>
        <p:origin x="-408" y="-108"/>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4185"/>
          </a:xfrm>
          <a:prstGeom prst="rect">
            <a:avLst/>
          </a:prstGeom>
        </p:spPr>
        <p:txBody>
          <a:bodyPr vert="horz" lIns="92958" tIns="46479" rIns="92958" bIns="46479" rtlCol="0"/>
          <a:lstStyle>
            <a:lvl1pPr algn="l">
              <a:defRPr sz="1200"/>
            </a:lvl1pPr>
            <a:extLst/>
          </a:lstStyle>
          <a:p>
            <a:endParaRPr lang="en-US" dirty="0"/>
          </a:p>
        </p:txBody>
      </p:sp>
      <p:sp>
        <p:nvSpPr>
          <p:cNvPr id="3" name="Date Placeholder 2"/>
          <p:cNvSpPr>
            <a:spLocks noGrp="1"/>
          </p:cNvSpPr>
          <p:nvPr>
            <p:ph type="dt" idx="1"/>
          </p:nvPr>
        </p:nvSpPr>
        <p:spPr>
          <a:xfrm>
            <a:off x="3956550" y="0"/>
            <a:ext cx="3026833" cy="464185"/>
          </a:xfrm>
          <a:prstGeom prst="rect">
            <a:avLst/>
          </a:prstGeom>
        </p:spPr>
        <p:txBody>
          <a:bodyPr vert="horz" lIns="92958" tIns="46479" rIns="92958" bIns="46479" rtlCol="0"/>
          <a:lstStyle>
            <a:lvl1pPr algn="r">
              <a:defRPr sz="1200"/>
            </a:lvl1pPr>
            <a:extLst/>
          </a:lstStyle>
          <a:p>
            <a:fld id="{A8ADFD5B-A66C-449C-B6E8-FB716D07777D}" type="datetimeFigureOut">
              <a:rPr lang="en-US" smtClean="0"/>
              <a:pPr/>
              <a:t>8/15/2013</a:t>
            </a:fld>
            <a:endParaRPr lang="en-US" dirty="0"/>
          </a:p>
        </p:txBody>
      </p:sp>
      <p:sp>
        <p:nvSpPr>
          <p:cNvPr id="4" name="Slide Image Placeholder 3"/>
          <p:cNvSpPr>
            <a:spLocks noGrp="1" noRot="1" noChangeAspect="1"/>
          </p:cNvSpPr>
          <p:nvPr>
            <p:ph type="sldImg" idx="2"/>
          </p:nvPr>
        </p:nvSpPr>
        <p:spPr>
          <a:xfrm>
            <a:off x="398463" y="696913"/>
            <a:ext cx="6188075" cy="3481387"/>
          </a:xfrm>
          <a:prstGeom prst="rect">
            <a:avLst/>
          </a:prstGeom>
          <a:noFill/>
          <a:ln w="12700">
            <a:solidFill>
              <a:prstClr val="black"/>
            </a:solidFill>
          </a:ln>
        </p:spPr>
        <p:txBody>
          <a:bodyPr vert="horz" lIns="92958" tIns="46479" rIns="92958" bIns="46479" rtlCol="0" anchor="ctr"/>
          <a:lstStyle>
            <a:extLst/>
          </a:lstStyle>
          <a:p>
            <a:endParaRPr lang="en-US" dirty="0"/>
          </a:p>
        </p:txBody>
      </p:sp>
      <p:sp>
        <p:nvSpPr>
          <p:cNvPr id="5" name="Notes Placeholder 4"/>
          <p:cNvSpPr>
            <a:spLocks noGrp="1"/>
          </p:cNvSpPr>
          <p:nvPr>
            <p:ph type="body" sz="quarter" idx="3"/>
          </p:nvPr>
        </p:nvSpPr>
        <p:spPr>
          <a:xfrm>
            <a:off x="698500" y="4409758"/>
            <a:ext cx="5588000" cy="4177665"/>
          </a:xfrm>
          <a:prstGeom prst="rect">
            <a:avLst/>
          </a:prstGeom>
        </p:spPr>
        <p:txBody>
          <a:bodyPr vert="horz" lIns="92958" tIns="46479" rIns="92958" bIns="46479"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17904"/>
            <a:ext cx="3026833" cy="464185"/>
          </a:xfrm>
          <a:prstGeom prst="rect">
            <a:avLst/>
          </a:prstGeom>
        </p:spPr>
        <p:txBody>
          <a:bodyPr vert="horz" lIns="92958" tIns="46479" rIns="92958" bIns="46479" rtlCol="0" anchor="b"/>
          <a:lstStyle>
            <a:lvl1pPr algn="l">
              <a:defRPr sz="1200"/>
            </a:lvl1pPr>
            <a:extLst/>
          </a:lstStyle>
          <a:p>
            <a:endParaRPr lang="en-US" dirty="0"/>
          </a:p>
        </p:txBody>
      </p:sp>
      <p:sp>
        <p:nvSpPr>
          <p:cNvPr id="7" name="Slide Number Placeholder 6"/>
          <p:cNvSpPr>
            <a:spLocks noGrp="1"/>
          </p:cNvSpPr>
          <p:nvPr>
            <p:ph type="sldNum" sz="quarter" idx="5"/>
          </p:nvPr>
        </p:nvSpPr>
        <p:spPr>
          <a:xfrm>
            <a:off x="3956550" y="8817904"/>
            <a:ext cx="3026833" cy="464185"/>
          </a:xfrm>
          <a:prstGeom prst="rect">
            <a:avLst/>
          </a:prstGeom>
        </p:spPr>
        <p:txBody>
          <a:bodyPr vert="horz" lIns="92958" tIns="46479" rIns="92958" bIns="46479" rtlCol="0" anchor="b"/>
          <a:lstStyle>
            <a:lvl1pPr algn="r">
              <a:defRPr sz="1200"/>
            </a:lvl1pPr>
            <a:extLst/>
          </a:lstStyle>
          <a:p>
            <a:fld id="{CA5D3BF3-D352-46FC-8343-31F56E6730EA}" type="slidenum">
              <a:rPr lang="en-US" smtClean="0"/>
              <a:pPr/>
              <a:t>‹#›</a:t>
            </a:fld>
            <a:endParaRPr lang="en-US" dirty="0"/>
          </a:p>
        </p:txBody>
      </p:sp>
    </p:spTree>
    <p:extLst>
      <p:ext uri="{BB962C8B-B14F-4D97-AF65-F5344CB8AC3E}">
        <p14:creationId xmlns:p14="http://schemas.microsoft.com/office/powerpoint/2010/main" val="2269684930"/>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5D3BF3-D352-46FC-8343-31F56E6730EA}" type="slidenum">
              <a:rPr lang="en-US" smtClean="0"/>
              <a:pPr/>
              <a:t>6</a:t>
            </a:fld>
            <a:endParaRPr lang="en-US" dirty="0"/>
          </a:p>
        </p:txBody>
      </p:sp>
    </p:spTree>
    <p:extLst>
      <p:ext uri="{BB962C8B-B14F-4D97-AF65-F5344CB8AC3E}">
        <p14:creationId xmlns:p14="http://schemas.microsoft.com/office/powerpoint/2010/main" val="41673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5D3BF3-D352-46FC-8343-31F56E6730EA}" type="slidenum">
              <a:rPr lang="en-US" smtClean="0"/>
              <a:pPr/>
              <a:t>7</a:t>
            </a:fld>
            <a:endParaRPr lang="en-US" dirty="0"/>
          </a:p>
        </p:txBody>
      </p:sp>
    </p:spTree>
    <p:extLst>
      <p:ext uri="{BB962C8B-B14F-4D97-AF65-F5344CB8AC3E}">
        <p14:creationId xmlns:p14="http://schemas.microsoft.com/office/powerpoint/2010/main" val="41673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19</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20</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21</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22</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24</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25</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26</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27</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28</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29</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30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a:xfrm>
            <a:off x="0" y="4478274"/>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0" name="Rectangle 9"/>
          <p:cNvSpPr/>
          <p:nvPr/>
        </p:nvSpPr>
        <p:spPr>
          <a:xfrm>
            <a:off x="-9144" y="4539996"/>
            <a:ext cx="2249424"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1" name="Rectangle 10"/>
          <p:cNvSpPr/>
          <p:nvPr/>
        </p:nvSpPr>
        <p:spPr>
          <a:xfrm>
            <a:off x="2359152" y="4533138"/>
            <a:ext cx="6784848"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9" name="Subtitle 8"/>
          <p:cNvSpPr>
            <a:spLocks noGrp="1"/>
          </p:cNvSpPr>
          <p:nvPr>
            <p:ph type="subTitle" idx="1"/>
          </p:nvPr>
        </p:nvSpPr>
        <p:spPr>
          <a:xfrm>
            <a:off x="2362200" y="4537528"/>
            <a:ext cx="6515100" cy="514350"/>
          </a:xfrm>
        </p:spPr>
        <p:txBody>
          <a:bodyPr anchor="ctr"/>
          <a:lstStyle>
            <a:lvl1pPr marL="0" indent="0" algn="l">
              <a:buNone/>
              <a:defRPr sz="28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dirty="0"/>
          </a:p>
        </p:txBody>
      </p:sp>
      <p:sp>
        <p:nvSpPr>
          <p:cNvPr id="28" name="Date Placeholder 27"/>
          <p:cNvSpPr>
            <a:spLocks noGrp="1"/>
          </p:cNvSpPr>
          <p:nvPr>
            <p:ph type="dt" sz="half" idx="10"/>
          </p:nvPr>
        </p:nvSpPr>
        <p:spPr>
          <a:xfrm>
            <a:off x="76200" y="4551524"/>
            <a:ext cx="2057400" cy="514350"/>
          </a:xfrm>
        </p:spPr>
        <p:txBody>
          <a:bodyPr>
            <a:noAutofit/>
          </a:bodyPr>
          <a:lstStyle>
            <a:lvl1pPr algn="ctr">
              <a:defRPr sz="2000">
                <a:solidFill>
                  <a:srgbClr val="FFFFFF"/>
                </a:solidFill>
              </a:defRPr>
            </a:lvl1pPr>
            <a:extLst/>
          </a:lstStyle>
          <a:p>
            <a:pPr algn="ctr"/>
            <a:fld id="{047E157E-8DCB-4F70-A0AF-5EB586A91DD4}" type="datetime1">
              <a:rPr lang="en-US" smtClean="0">
                <a:solidFill>
                  <a:srgbClr val="FFFFFF"/>
                </a:solidFill>
              </a:rPr>
              <a:pPr algn="ctr"/>
              <a:t>8/15/2013</a:t>
            </a:fld>
            <a:endParaRPr lang="en-US" sz="2000" dirty="0">
              <a:solidFill>
                <a:srgbClr val="FFFFFF"/>
              </a:solidFill>
            </a:endParaRPr>
          </a:p>
        </p:txBody>
      </p:sp>
      <p:sp>
        <p:nvSpPr>
          <p:cNvPr id="17" name="Footer Placeholder 16"/>
          <p:cNvSpPr>
            <a:spLocks noGrp="1"/>
          </p:cNvSpPr>
          <p:nvPr>
            <p:ph type="ftr" sz="quarter" idx="11"/>
          </p:nvPr>
        </p:nvSpPr>
        <p:spPr>
          <a:xfrm>
            <a:off x="2085393" y="177404"/>
            <a:ext cx="5867400" cy="273844"/>
          </a:xfrm>
        </p:spPr>
        <p:txBody>
          <a:bodyPr/>
          <a:lstStyle>
            <a:lvl1pPr algn="r">
              <a:defRPr>
                <a:solidFill>
                  <a:schemeClr val="tx2"/>
                </a:solidFill>
              </a:defRPr>
            </a:lvl1pPr>
            <a:extLst/>
          </a:lstStyle>
          <a:p>
            <a:pPr algn="r"/>
            <a:endParaRPr lang="en-US" dirty="0">
              <a:solidFill>
                <a:schemeClr val="tx2"/>
              </a:solidFill>
            </a:endParaRPr>
          </a:p>
        </p:txBody>
      </p:sp>
      <p:sp>
        <p:nvSpPr>
          <p:cNvPr id="29" name="Slide Number Placeholder 28"/>
          <p:cNvSpPr>
            <a:spLocks noGrp="1"/>
          </p:cNvSpPr>
          <p:nvPr>
            <p:ph type="sldNum" sz="quarter" idx="12"/>
          </p:nvPr>
        </p:nvSpPr>
        <p:spPr>
          <a:xfrm>
            <a:off x="8001000" y="171450"/>
            <a:ext cx="838200" cy="285750"/>
          </a:xfrm>
        </p:spPr>
        <p:txBody>
          <a:bodyPr/>
          <a:lstStyle>
            <a:lvl1pPr>
              <a:defRPr>
                <a:solidFill>
                  <a:schemeClr val="tx2"/>
                </a:solidFill>
              </a:defRPr>
            </a:lvl1pPr>
            <a:extLst/>
          </a:lstStyle>
          <a:p>
            <a:fld id="{8F82E0A0-C266-4798-8C8F-B9F91E9DA37E}" type="slidenum">
              <a:rPr lang="en-US" smtClean="0">
                <a:solidFill>
                  <a:schemeClr val="tx2"/>
                </a:solidFill>
              </a:rPr>
              <a:pPr/>
              <a:t>‹#›</a:t>
            </a:fld>
            <a:endParaRPr lang="en-US" dirty="0">
              <a:solidFill>
                <a:schemeClr val="tx2"/>
              </a:solidFill>
            </a:endParaRPr>
          </a:p>
        </p:txBody>
      </p:sp>
      <p:sp>
        <p:nvSpPr>
          <p:cNvPr id="12" name="Rectangle 11"/>
          <p:cNvSpPr>
            <a:spLocks noGrp="1"/>
          </p:cNvSpPr>
          <p:nvPr>
            <p:ph type="title"/>
          </p:nvPr>
        </p:nvSpPr>
        <p:spPr>
          <a:xfrm>
            <a:off x="2362200" y="2343150"/>
            <a:ext cx="6477000" cy="2038350"/>
          </a:xfrm>
        </p:spPr>
        <p:txBody>
          <a:bodyPr rtlCol="0" anchor="b"/>
          <a:lstStyle>
            <a:lvl1pPr>
              <a:defRPr cap="all" baseline="0"/>
            </a:lvl1pPr>
            <a:extLst/>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smtClean="0"/>
              <a:t>Click to edit Master title style</a:t>
            </a:r>
            <a:endParaRPr lang="en-US" dirty="0"/>
          </a:p>
        </p:txBody>
      </p:sp>
      <p:sp>
        <p:nvSpPr>
          <p:cNvPr id="3" name="Rectangle 2"/>
          <p:cNvSpPr>
            <a:spLocks noGrp="1"/>
          </p:cNvSpPr>
          <p:nvPr>
            <p:ph type="dt" sz="half" idx="10"/>
          </p:nvPr>
        </p:nvSpPr>
        <p:spPr/>
        <p:txBody>
          <a:bodyPr/>
          <a:lstStyle>
            <a:extLst/>
          </a:lstStyle>
          <a:p>
            <a:fld id="{E4606EA6-EFEA-4C30-9264-4F9291A5780D}" type="datetime1">
              <a:rPr lang="en-US" smtClean="0"/>
              <a:pPr/>
              <a:t>8/15/2013</a:t>
            </a:fld>
            <a:endParaRPr lang="en-US" dirty="0"/>
          </a:p>
        </p:txBody>
      </p:sp>
      <p:sp>
        <p:nvSpPr>
          <p:cNvPr id="4" name="Rectangle 3"/>
          <p:cNvSpPr>
            <a:spLocks noGrp="1"/>
          </p:cNvSpPr>
          <p:nvPr>
            <p:ph type="ftr" sz="quarter" idx="11"/>
          </p:nvPr>
        </p:nvSpPr>
        <p:spPr/>
        <p:txBody>
          <a:bodyPr/>
          <a:lstStyle>
            <a:extLst/>
          </a:lstStyle>
          <a:p>
            <a:endParaRPr lang="en-US" dirty="0"/>
          </a:p>
        </p:txBody>
      </p:sp>
      <p:sp>
        <p:nvSpPr>
          <p:cNvPr id="5" name="Rectangle 4"/>
          <p:cNvSpPr>
            <a:spLocks noGrp="1"/>
          </p:cNvSpPr>
          <p:nvPr>
            <p:ph type="sldNum" sz="quarter" idx="12"/>
          </p:nvPr>
        </p:nvSpPr>
        <p:spPr/>
        <p:txBody>
          <a:bodyPr/>
          <a:lstStyle>
            <a:extLst/>
          </a:lstStyle>
          <a:p>
            <a:pPr algn="ctr"/>
            <a:fld id="{8F82E0A0-C266-4798-8C8F-B9F91E9DA37E}" type="slidenum">
              <a:rPr lang="en-US" sz="1400" b="1" smtClean="0">
                <a:solidFill>
                  <a:srgbClr val="FFFFFF"/>
                </a:solidFill>
              </a:rPr>
              <a:pPr algn="ctr"/>
              <a:t>‹#›</a:t>
            </a:fld>
            <a:endParaRPr lang="en-US" dirty="0"/>
          </a:p>
        </p:txBody>
      </p:sp>
      <p:sp>
        <p:nvSpPr>
          <p:cNvPr id="7" name="Rectangle 6"/>
          <p:cNvSpPr>
            <a:spLocks noGrp="1"/>
          </p:cNvSpPr>
          <p:nvPr>
            <p:ph sz="quarter" idx="13"/>
          </p:nvPr>
        </p:nvSpPr>
        <p:spPr>
          <a:xfrm>
            <a:off x="609600" y="1352550"/>
            <a:ext cx="8153400" cy="32766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057400"/>
            <a:ext cx="7123113" cy="1254919"/>
          </a:xfrm>
        </p:spPr>
        <p:txBody>
          <a:bodyPr anchor="t"/>
          <a:lstStyle>
            <a:lvl1pPr>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7" name="Rectangle 6"/>
          <p:cNvSpPr/>
          <p:nvPr/>
        </p:nvSpPr>
        <p:spPr>
          <a:xfrm>
            <a:off x="0" y="1143000"/>
            <a:ext cx="9144000" cy="85725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8" name="Rectangle 7"/>
          <p:cNvSpPr/>
          <p:nvPr/>
        </p:nvSpPr>
        <p:spPr>
          <a:xfrm>
            <a:off x="0" y="1200150"/>
            <a:ext cx="1295400" cy="7429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9" name="Rectangle 8"/>
          <p:cNvSpPr/>
          <p:nvPr/>
        </p:nvSpPr>
        <p:spPr>
          <a:xfrm>
            <a:off x="1371600" y="1200150"/>
            <a:ext cx="7772400" cy="7429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 name="Title 1"/>
          <p:cNvSpPr>
            <a:spLocks noGrp="1"/>
          </p:cNvSpPr>
          <p:nvPr>
            <p:ph type="title" hasCustomPrompt="1"/>
          </p:nvPr>
        </p:nvSpPr>
        <p:spPr>
          <a:xfrm>
            <a:off x="1371600" y="1200150"/>
            <a:ext cx="7620000" cy="742950"/>
          </a:xfrm>
        </p:spPr>
        <p:txBody>
          <a:bodyPr/>
          <a:lstStyle>
            <a:lvl1pPr algn="l">
              <a:buNone/>
              <a:defRPr sz="4400" b="0" cap="none">
                <a:solidFill>
                  <a:srgbClr val="FFFFFF"/>
                </a:solidFill>
              </a:defRPr>
            </a:lvl1pPr>
            <a:extLst/>
          </a:lstStyle>
          <a:p>
            <a:r>
              <a:rPr lang="en-US" dirty="0" smtClean="0"/>
              <a:t>Click to edit master title style</a:t>
            </a:r>
            <a:endParaRPr lang="en-US" dirty="0"/>
          </a:p>
        </p:txBody>
      </p:sp>
      <p:sp>
        <p:nvSpPr>
          <p:cNvPr id="12" name="Date Placeholder 11"/>
          <p:cNvSpPr>
            <a:spLocks noGrp="1"/>
          </p:cNvSpPr>
          <p:nvPr>
            <p:ph type="dt" sz="half" idx="10"/>
          </p:nvPr>
        </p:nvSpPr>
        <p:spPr/>
        <p:txBody>
          <a:bodyPr/>
          <a:lstStyle>
            <a:extLst/>
          </a:lstStyle>
          <a:p>
            <a:fld id="{6FCF9F07-3BC7-4570-B054-79111B0A380C}" type="datetime1">
              <a:rPr lang="en-US" smtClean="0"/>
              <a:pPr/>
              <a:t>8/15/2013</a:t>
            </a:fld>
            <a:endParaRPr lang="en-US" dirty="0"/>
          </a:p>
        </p:txBody>
      </p:sp>
      <p:sp>
        <p:nvSpPr>
          <p:cNvPr id="13" name="Slide Number Placeholder 12"/>
          <p:cNvSpPr>
            <a:spLocks noGrp="1"/>
          </p:cNvSpPr>
          <p:nvPr>
            <p:ph type="sldNum" sz="quarter" idx="11"/>
          </p:nvPr>
        </p:nvSpPr>
        <p:spPr>
          <a:xfrm>
            <a:off x="0" y="1314450"/>
            <a:ext cx="1295400" cy="526257"/>
          </a:xfrm>
        </p:spPr>
        <p:txBody>
          <a:bodyPr>
            <a:noAutofit/>
          </a:bodyPr>
          <a:lstStyle>
            <a:lvl1pPr>
              <a:defRPr sz="2400">
                <a:solidFill>
                  <a:srgbClr val="FFFFFF"/>
                </a:solidFill>
              </a:defRPr>
            </a:lvl1pPr>
            <a:extLst/>
          </a:lstStyle>
          <a:p>
            <a:pPr algn="ctr"/>
            <a:fld id="{8F82E0A0-C266-4798-8C8F-B9F91E9DA37E}" type="slidenum">
              <a:rPr lang="en-US" sz="2400" b="1" smtClean="0">
                <a:solidFill>
                  <a:srgbClr val="FFFFFF"/>
                </a:solidFill>
              </a:rPr>
              <a:pPr algn="ctr"/>
              <a:t>‹#›</a:t>
            </a:fld>
            <a:endParaRPr lang="en-US" sz="2400" dirty="0">
              <a:solidFill>
                <a:srgbClr val="FFFFFF"/>
              </a:solidFill>
            </a:endParaRPr>
          </a:p>
        </p:txBody>
      </p:sp>
      <p:sp>
        <p:nvSpPr>
          <p:cNvPr id="14" name="Footer Placeholder 13"/>
          <p:cNvSpPr>
            <a:spLocks noGrp="1"/>
          </p:cNvSpPr>
          <p:nvPr>
            <p:ph type="ftr" sz="quarter" idx="12"/>
          </p:nvPr>
        </p:nvSpPr>
        <p:spPr/>
        <p:txBody>
          <a:bodyPr/>
          <a:lstStyle>
            <a:extLst/>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dirty="0"/>
          </a:p>
        </p:txBody>
      </p:sp>
      <p:sp>
        <p:nvSpPr>
          <p:cNvPr id="9" name="Content Placeholder 8"/>
          <p:cNvSpPr>
            <a:spLocks noGrp="1"/>
          </p:cNvSpPr>
          <p:nvPr>
            <p:ph sz="quarter" idx="13"/>
          </p:nvPr>
        </p:nvSpPr>
        <p:spPr>
          <a:xfrm>
            <a:off x="609600" y="1352551"/>
            <a:ext cx="3886200" cy="3268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844901" y="1352549"/>
            <a:ext cx="3886200" cy="3268625"/>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5"/>
          </p:nvPr>
        </p:nvSpPr>
        <p:spPr/>
        <p:txBody>
          <a:bodyPr rtlCol="0"/>
          <a:lstStyle>
            <a:extLst/>
          </a:lstStyle>
          <a:p>
            <a:fld id="{E4606EA6-EFEA-4C30-9264-4F9291A5780D}" type="datetime1">
              <a:rPr lang="en-US" smtClean="0"/>
              <a:pPr/>
              <a:t>8/15/2013</a:t>
            </a:fld>
            <a:endParaRPr lang="en-US" dirty="0"/>
          </a:p>
        </p:txBody>
      </p:sp>
      <p:sp>
        <p:nvSpPr>
          <p:cNvPr id="10" name="Slide Number Placeholder 9"/>
          <p:cNvSpPr>
            <a:spLocks noGrp="1"/>
          </p:cNvSpPr>
          <p:nvPr>
            <p:ph type="sldNum" sz="quarter" idx="16"/>
          </p:nvPr>
        </p:nvSpPr>
        <p:spPr/>
        <p:txBody>
          <a:bodyPr rtlCol="0"/>
          <a:lstStyle>
            <a:extLst/>
          </a:lstStyle>
          <a:p>
            <a:pPr algn="ctr"/>
            <a:fld id="{8F82E0A0-C266-4798-8C8F-B9F91E9DA37E}" type="slidenum">
              <a:rPr lang="en-US" sz="1400" b="1" smtClean="0">
                <a:solidFill>
                  <a:srgbClr val="FFFFFF"/>
                </a:solidFill>
              </a:rPr>
              <a:pPr algn="ctr"/>
              <a:t>‹#›</a:t>
            </a:fld>
            <a:endParaRPr lang="en-US" dirty="0"/>
          </a:p>
        </p:txBody>
      </p:sp>
      <p:sp>
        <p:nvSpPr>
          <p:cNvPr id="12" name="Footer Placeholder 11"/>
          <p:cNvSpPr>
            <a:spLocks noGrp="1"/>
          </p:cNvSpPr>
          <p:nvPr>
            <p:ph type="ftr" sz="quarter" idx="17"/>
          </p:nvPr>
        </p:nvSpPr>
        <p:spPr/>
        <p:txBody>
          <a:bodyPr rtlCol="0"/>
          <a:lstStyle>
            <a:extLst/>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12648" y="118110"/>
            <a:ext cx="8153400" cy="1005840"/>
          </a:xfrm>
        </p:spPr>
        <p:txBody>
          <a:bodyPr anchor="b"/>
          <a:lstStyle>
            <a:lvl1pPr>
              <a:defRPr/>
            </a:lvl1pPr>
            <a:extLst/>
          </a:lstStyle>
          <a:p>
            <a:r>
              <a:rPr lang="en-US" smtClean="0"/>
              <a:t>Click to edit Master title style</a:t>
            </a:r>
            <a:endParaRPr lang="en-US" dirty="0"/>
          </a:p>
        </p:txBody>
      </p:sp>
      <p:sp>
        <p:nvSpPr>
          <p:cNvPr id="11" name="Content Placeholder 10"/>
          <p:cNvSpPr>
            <a:spLocks noGrp="1"/>
          </p:cNvSpPr>
          <p:nvPr>
            <p:ph sz="quarter" idx="13"/>
          </p:nvPr>
        </p:nvSpPr>
        <p:spPr>
          <a:xfrm>
            <a:off x="609600" y="1919818"/>
            <a:ext cx="3886200" cy="26289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800600" y="1919818"/>
            <a:ext cx="3886200" cy="26289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Date Placeholder 9"/>
          <p:cNvSpPr>
            <a:spLocks noGrp="1"/>
          </p:cNvSpPr>
          <p:nvPr>
            <p:ph type="dt" sz="half" idx="15"/>
          </p:nvPr>
        </p:nvSpPr>
        <p:spPr/>
        <p:txBody>
          <a:bodyPr rtlCol="0"/>
          <a:lstStyle>
            <a:extLst/>
          </a:lstStyle>
          <a:p>
            <a:fld id="{E4606EA6-EFEA-4C30-9264-4F9291A5780D}" type="datetime1">
              <a:rPr lang="en-US" smtClean="0"/>
              <a:pPr/>
              <a:t>8/15/2013</a:t>
            </a:fld>
            <a:endParaRPr lang="en-US" dirty="0"/>
          </a:p>
        </p:txBody>
      </p:sp>
      <p:sp>
        <p:nvSpPr>
          <p:cNvPr id="12" name="Slide Number Placeholder 11"/>
          <p:cNvSpPr>
            <a:spLocks noGrp="1"/>
          </p:cNvSpPr>
          <p:nvPr>
            <p:ph type="sldNum" sz="quarter" idx="16"/>
          </p:nvPr>
        </p:nvSpPr>
        <p:spPr/>
        <p:txBody>
          <a:bodyPr rtlCol="0"/>
          <a:lstStyle>
            <a:extLst/>
          </a:lstStyle>
          <a:p>
            <a:pPr algn="ctr"/>
            <a:fld id="{8F82E0A0-C266-4798-8C8F-B9F91E9DA37E}" type="slidenum">
              <a:rPr lang="en-US" sz="1400" b="1" smtClean="0">
                <a:solidFill>
                  <a:srgbClr val="FFFFFF"/>
                </a:solidFill>
              </a:rPr>
              <a:pPr algn="ctr"/>
              <a:t>‹#›</a:t>
            </a:fld>
            <a:endParaRPr lang="en-US" dirty="0"/>
          </a:p>
        </p:txBody>
      </p:sp>
      <p:sp>
        <p:nvSpPr>
          <p:cNvPr id="14" name="Footer Placeholder 13"/>
          <p:cNvSpPr>
            <a:spLocks noGrp="1"/>
          </p:cNvSpPr>
          <p:nvPr>
            <p:ph type="ftr" sz="quarter" idx="17"/>
          </p:nvPr>
        </p:nvSpPr>
        <p:spPr/>
        <p:txBody>
          <a:bodyPr rtlCol="0"/>
          <a:lstStyle>
            <a:extLst/>
          </a:lstStyle>
          <a:p>
            <a:endParaRPr lang="en-US" dirty="0"/>
          </a:p>
        </p:txBody>
      </p:sp>
      <p:sp>
        <p:nvSpPr>
          <p:cNvPr id="16" name="Text Placeholder 15"/>
          <p:cNvSpPr>
            <a:spLocks noGrp="1"/>
          </p:cNvSpPr>
          <p:nvPr>
            <p:ph type="body" sz="quarter" idx="18"/>
          </p:nvPr>
        </p:nvSpPr>
        <p:spPr>
          <a:xfrm>
            <a:off x="609600" y="1362287"/>
            <a:ext cx="3886200" cy="530352"/>
          </a:xfrm>
          <a:solidFill>
            <a:schemeClr val="accent2"/>
          </a:solidFill>
        </p:spPr>
        <p:txBody>
          <a:bodyPr rtlCol="0" anchor="ctr"/>
          <a:lstStyle>
            <a:lvl1pPr>
              <a:buFontTx/>
              <a:buNone/>
              <a:defRPr sz="2000" b="1">
                <a:solidFill>
                  <a:srgbClr val="FFFFFF"/>
                </a:solidFill>
              </a:defRPr>
            </a:lvl1pPr>
            <a:extLst/>
          </a:lstStyle>
          <a:p>
            <a:pPr lvl="0"/>
            <a:r>
              <a:rPr lang="en-US" smtClean="0"/>
              <a:t>Click to edit Master text styles</a:t>
            </a:r>
          </a:p>
        </p:txBody>
      </p:sp>
      <p:sp>
        <p:nvSpPr>
          <p:cNvPr id="15" name="Text Placeholder 14"/>
          <p:cNvSpPr>
            <a:spLocks noGrp="1"/>
          </p:cNvSpPr>
          <p:nvPr>
            <p:ph type="body" sz="quarter" idx="19"/>
          </p:nvPr>
        </p:nvSpPr>
        <p:spPr>
          <a:xfrm>
            <a:off x="4800600" y="1362287"/>
            <a:ext cx="3886200" cy="530352"/>
          </a:xfrm>
          <a:solidFill>
            <a:schemeClr val="accent4"/>
          </a:solidFill>
        </p:spPr>
        <p:txBody>
          <a:bodyPr rtlCol="0" anchor="ctr"/>
          <a:lstStyle>
            <a:lvl1pPr>
              <a:buFontTx/>
              <a:buNone/>
              <a:defRPr sz="2000" b="1">
                <a:solidFill>
                  <a:srgbClr val="FFFFFF"/>
                </a:solidFill>
              </a:defRPr>
            </a:lvl1pPr>
            <a:extLst/>
          </a:lstStyle>
          <a:p>
            <a:pPr lvl="0"/>
            <a:r>
              <a:rPr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extLst/>
          </a:lstStyle>
          <a:p>
            <a:fld id="{6DFADB5D-B7A0-47E3-AD2D-B1A6F8614213}" type="datetime1">
              <a:rPr lang="en-US" smtClean="0"/>
              <a:pPr/>
              <a:t>8/15/2013</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lvl1pPr>
              <a:defRPr>
                <a:solidFill>
                  <a:srgbClr val="FFFFFF"/>
                </a:solidFill>
              </a:defRPr>
            </a:lvl1pPr>
            <a:extLst/>
          </a:lstStyle>
          <a:p>
            <a:fld id="{A3F7CB7D-F184-43C7-B6FD-03D728E1BBFF}" type="slidenum">
              <a:rPr lang="en-US" smtClean="0">
                <a:solidFill>
                  <a:srgbClr val="FFFFFF"/>
                </a:solidFill>
              </a:rPr>
              <a:pPr/>
              <a:t>‹#›</a:t>
            </a:fld>
            <a:endParaRPr lang="en-US" dirty="0">
              <a:solidFill>
                <a:srgbClr val="FFFFFF"/>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2968126-03FC-49C0-B9B8-2B561CCC3D90}" type="datetime1">
              <a:rPr lang="en-US" smtClean="0"/>
              <a:pPr/>
              <a:t>8/15/2013</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a:xfrm>
            <a:off x="0" y="4686300"/>
            <a:ext cx="533400" cy="285750"/>
          </a:xfrm>
        </p:spPr>
        <p:txBody>
          <a:bodyPr/>
          <a:lstStyle>
            <a:lvl1pPr>
              <a:defRPr>
                <a:solidFill>
                  <a:schemeClr val="tx2"/>
                </a:solidFill>
              </a:defRPr>
            </a:lvl1pPr>
            <a:extLst/>
          </a:lstStyle>
          <a:p>
            <a:fld id="{A3F7CB7D-F184-43C7-B6FD-03D728E1BBFF}" type="slidenum">
              <a:rPr lang="en-US" smtClean="0">
                <a:solidFill>
                  <a:schemeClr val="tx2"/>
                </a:solidFill>
              </a:rPr>
              <a:pPr/>
              <a:t>‹#›</a:t>
            </a:fld>
            <a:endParaRPr lang="en-US" dirty="0">
              <a:solidFill>
                <a:schemeClr val="tx2"/>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118110"/>
            <a:ext cx="8153400" cy="1005840"/>
          </a:xfrm>
        </p:spPr>
        <p:txBody>
          <a:bodyPr anchor="b"/>
          <a:lstStyle>
            <a:lvl1pPr algn="l">
              <a:buNone/>
              <a:defRPr sz="4200" b="0"/>
            </a:lvl1pPr>
            <a:extLst/>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extLst/>
          </a:lstStyle>
          <a:p>
            <a:fld id="{F49A8198-4617-485E-9585-4840B69DBBA6}" type="datetime1">
              <a:rPr lang="en-US" smtClean="0"/>
              <a:pPr/>
              <a:t>8/15/2013</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extLst/>
          </a:lstStyle>
          <a:p>
            <a:fld id="{A3F7CB7D-F184-43C7-B6FD-03D728E1BBFF}" type="slidenum">
              <a:rPr lang="en-US" smtClean="0">
                <a:solidFill>
                  <a:srgbClr val="FFFFFF"/>
                </a:solidFill>
              </a:rPr>
              <a:pPr/>
              <a:t>‹#›</a:t>
            </a:fld>
            <a:endParaRPr lang="en-US" dirty="0">
              <a:solidFill>
                <a:srgbClr val="FFFFFF"/>
              </a:solidFill>
            </a:endParaRPr>
          </a:p>
        </p:txBody>
      </p:sp>
      <p:sp>
        <p:nvSpPr>
          <p:cNvPr id="3" name="Text Placeholder 2"/>
          <p:cNvSpPr>
            <a:spLocks noGrp="1"/>
          </p:cNvSpPr>
          <p:nvPr>
            <p:ph type="body" idx="1"/>
          </p:nvPr>
        </p:nvSpPr>
        <p:spPr>
          <a:xfrm>
            <a:off x="609600" y="1428750"/>
            <a:ext cx="1600200" cy="31242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9" name="Content Placeholder 8"/>
          <p:cNvSpPr>
            <a:spLocks noGrp="1"/>
          </p:cNvSpPr>
          <p:nvPr>
            <p:ph sz="quarter" idx="13"/>
          </p:nvPr>
        </p:nvSpPr>
        <p:spPr>
          <a:xfrm>
            <a:off x="2362200" y="1428750"/>
            <a:ext cx="6400800" cy="32004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557668" y="0"/>
            <a:ext cx="7586332" cy="3419856"/>
          </a:xfrm>
          <a:solidFill>
            <a:schemeClr val="tx2">
              <a:shade val="50000"/>
            </a:schemeClr>
          </a:solidFill>
          <a:ln>
            <a:noFill/>
          </a:ln>
        </p:spPr>
        <p:txBody>
          <a:bodyPr/>
          <a:lstStyle>
            <a:lvl1pPr>
              <a:buNone/>
              <a:defRPr sz="3200"/>
            </a:lvl1pPr>
            <a:extLst/>
          </a:lstStyle>
          <a:p>
            <a:r>
              <a:rPr lang="en-US" dirty="0" smtClean="0"/>
              <a:t>Click icon to add picture</a:t>
            </a:r>
            <a:endParaRPr lang="en-US" dirty="0"/>
          </a:p>
        </p:txBody>
      </p:sp>
      <p:sp>
        <p:nvSpPr>
          <p:cNvPr id="4" name="Text Placeholder 3"/>
          <p:cNvSpPr>
            <a:spLocks noGrp="1"/>
          </p:cNvSpPr>
          <p:nvPr>
            <p:ph type="body" sz="half" idx="2"/>
          </p:nvPr>
        </p:nvSpPr>
        <p:spPr>
          <a:xfrm>
            <a:off x="1600200" y="4114800"/>
            <a:ext cx="7315200" cy="51435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extLst/>
          </a:lstStyle>
          <a:p>
            <a:pPr lvl="0"/>
            <a:r>
              <a:rPr lang="en-US" smtClean="0"/>
              <a:t>Click to edit Master text styles</a:t>
            </a:r>
          </a:p>
        </p:txBody>
      </p:sp>
      <p:sp>
        <p:nvSpPr>
          <p:cNvPr id="8" name="Rectangle 7"/>
          <p:cNvSpPr/>
          <p:nvPr/>
        </p:nvSpPr>
        <p:spPr>
          <a:xfrm>
            <a:off x="-9144" y="3429000"/>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9" name="Rectangle 8"/>
          <p:cNvSpPr/>
          <p:nvPr/>
        </p:nvSpPr>
        <p:spPr>
          <a:xfrm>
            <a:off x="-9144" y="3497580"/>
            <a:ext cx="1463040"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0" name="Rectangle 9"/>
          <p:cNvSpPr/>
          <p:nvPr/>
        </p:nvSpPr>
        <p:spPr>
          <a:xfrm>
            <a:off x="1545336" y="3490722"/>
            <a:ext cx="7589520"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 name="Title 1"/>
          <p:cNvSpPr>
            <a:spLocks noGrp="1"/>
          </p:cNvSpPr>
          <p:nvPr>
            <p:ph type="title"/>
          </p:nvPr>
        </p:nvSpPr>
        <p:spPr>
          <a:xfrm>
            <a:off x="1600200" y="3543300"/>
            <a:ext cx="7315200" cy="457200"/>
          </a:xfrm>
        </p:spPr>
        <p:txBody>
          <a:bodyPr anchor="ctr"/>
          <a:lstStyle>
            <a:lvl1pPr algn="l">
              <a:buNone/>
              <a:defRPr sz="2800" b="0">
                <a:solidFill>
                  <a:srgbClr val="FFFFFF"/>
                </a:solidFill>
              </a:defRPr>
            </a:lvl1pPr>
            <a:extLst/>
          </a:lstStyle>
          <a:p>
            <a:r>
              <a:rPr lang="en-US" smtClean="0"/>
              <a:t>Click to edit Master title style</a:t>
            </a:r>
            <a:endParaRPr lang="en-US" dirty="0"/>
          </a:p>
        </p:txBody>
      </p:sp>
      <p:sp>
        <p:nvSpPr>
          <p:cNvPr id="11" name="Rectangle 10"/>
          <p:cNvSpPr/>
          <p:nvPr/>
        </p:nvSpPr>
        <p:spPr>
          <a:xfrm>
            <a:off x="1447800" y="0"/>
            <a:ext cx="100584" cy="515035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2" name="Date Placeholder 11"/>
          <p:cNvSpPr>
            <a:spLocks noGrp="1"/>
          </p:cNvSpPr>
          <p:nvPr>
            <p:ph type="dt" sz="half" idx="10"/>
          </p:nvPr>
        </p:nvSpPr>
        <p:spPr>
          <a:xfrm>
            <a:off x="6248400" y="4686300"/>
            <a:ext cx="2667000" cy="273844"/>
          </a:xfrm>
        </p:spPr>
        <p:txBody>
          <a:bodyPr rtlCol="0"/>
          <a:lstStyle>
            <a:extLst/>
          </a:lstStyle>
          <a:p>
            <a:fld id="{E4606EA6-EFEA-4C30-9264-4F9291A5780D}" type="datetime1">
              <a:rPr lang="en-US" smtClean="0"/>
              <a:pPr/>
              <a:t>8/15/2013</a:t>
            </a:fld>
            <a:endParaRPr lang="en-US" dirty="0"/>
          </a:p>
        </p:txBody>
      </p:sp>
      <p:sp>
        <p:nvSpPr>
          <p:cNvPr id="13" name="Slide Number Placeholder 12"/>
          <p:cNvSpPr>
            <a:spLocks noGrp="1"/>
          </p:cNvSpPr>
          <p:nvPr>
            <p:ph type="sldNum" sz="quarter" idx="11"/>
          </p:nvPr>
        </p:nvSpPr>
        <p:spPr>
          <a:xfrm>
            <a:off x="0" y="3500437"/>
            <a:ext cx="1447800" cy="497684"/>
          </a:xfrm>
        </p:spPr>
        <p:txBody>
          <a:bodyPr rtlCol="0"/>
          <a:lstStyle>
            <a:lvl1pPr>
              <a:defRPr sz="2800"/>
            </a:lvl1pPr>
            <a:extLst/>
          </a:lstStyle>
          <a:p>
            <a:pPr algn="ctr"/>
            <a:fld id="{8F82E0A0-C266-4798-8C8F-B9F91E9DA37E}" type="slidenum">
              <a:rPr lang="en-US" sz="2800" b="1" smtClean="0">
                <a:solidFill>
                  <a:srgbClr val="FFFFFF"/>
                </a:solidFill>
              </a:rPr>
              <a:pPr algn="ctr"/>
              <a:t>‹#›</a:t>
            </a:fld>
            <a:endParaRPr lang="en-US" sz="2800" dirty="0"/>
          </a:p>
        </p:txBody>
      </p:sp>
      <p:sp>
        <p:nvSpPr>
          <p:cNvPr id="14" name="Footer Placeholder 13"/>
          <p:cNvSpPr>
            <a:spLocks noGrp="1"/>
          </p:cNvSpPr>
          <p:nvPr>
            <p:ph type="ftr" sz="quarter" idx="12"/>
          </p:nvPr>
        </p:nvSpPr>
        <p:spPr>
          <a:xfrm>
            <a:off x="1600200" y="4686155"/>
            <a:ext cx="4572000" cy="273844"/>
          </a:xfrm>
        </p:spPr>
        <p:txBody>
          <a:bodyPr rtlCol="0"/>
          <a:lstStyle>
            <a:extLst/>
          </a:lstStyle>
          <a:p>
            <a:endParaRPr lang="en-US"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Text Placeholder 12"/>
          <p:cNvSpPr>
            <a:spLocks noGrp="1"/>
          </p:cNvSpPr>
          <p:nvPr>
            <p:ph type="body" idx="1"/>
          </p:nvPr>
        </p:nvSpPr>
        <p:spPr>
          <a:xfrm>
            <a:off x="612648" y="1352550"/>
            <a:ext cx="8153400" cy="3242310"/>
          </a:xfrm>
          <a:prstGeom prst="rect">
            <a:avLst/>
          </a:prstGeom>
        </p:spPr>
        <p:txBody>
          <a:bodyPr vert="horz">
            <a:normAutofit/>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Date Placeholder 13"/>
          <p:cNvSpPr>
            <a:spLocks noGrp="1"/>
          </p:cNvSpPr>
          <p:nvPr>
            <p:ph type="dt" sz="half" idx="2"/>
          </p:nvPr>
        </p:nvSpPr>
        <p:spPr>
          <a:xfrm>
            <a:off x="6096000" y="4686300"/>
            <a:ext cx="2667000" cy="273844"/>
          </a:xfrm>
          <a:prstGeom prst="rect">
            <a:avLst/>
          </a:prstGeom>
        </p:spPr>
        <p:txBody>
          <a:bodyPr vert="horz" anchor="ctr" anchorCtr="0"/>
          <a:lstStyle>
            <a:lvl1pPr algn="l">
              <a:defRPr sz="1400">
                <a:solidFill>
                  <a:schemeClr val="tx2"/>
                </a:solidFill>
              </a:defRPr>
            </a:lvl1pPr>
            <a:extLst/>
          </a:lstStyle>
          <a:p>
            <a:fld id="{E4606EA6-EFEA-4C30-9264-4F9291A5780D}" type="datetime1">
              <a:rPr lang="en-US" smtClean="0"/>
              <a:pPr/>
              <a:t>8/15/2013</a:t>
            </a:fld>
            <a:endParaRPr lang="en-US" sz="1400" dirty="0">
              <a:solidFill>
                <a:schemeClr val="tx2"/>
              </a:solidFill>
            </a:endParaRPr>
          </a:p>
        </p:txBody>
      </p:sp>
      <p:sp>
        <p:nvSpPr>
          <p:cNvPr id="3" name="Footer Placeholder 2"/>
          <p:cNvSpPr>
            <a:spLocks noGrp="1"/>
          </p:cNvSpPr>
          <p:nvPr>
            <p:ph type="ftr" sz="quarter" idx="3"/>
          </p:nvPr>
        </p:nvSpPr>
        <p:spPr>
          <a:xfrm>
            <a:off x="609601" y="4686155"/>
            <a:ext cx="5421083" cy="273844"/>
          </a:xfrm>
          <a:prstGeom prst="rect">
            <a:avLst/>
          </a:prstGeom>
        </p:spPr>
        <p:txBody>
          <a:bodyPr vert="horz" anchor="ctr"/>
          <a:lstStyle>
            <a:lvl1pPr algn="r">
              <a:defRPr sz="1400">
                <a:solidFill>
                  <a:schemeClr val="tx2"/>
                </a:solidFill>
              </a:defRPr>
            </a:lvl1pPr>
            <a:extLst/>
          </a:lstStyle>
          <a:p>
            <a:pPr algn="r"/>
            <a:endParaRPr lang="en-US" sz="1400" dirty="0">
              <a:solidFill>
                <a:schemeClr val="tx2"/>
              </a:solidFill>
            </a:endParaRPr>
          </a:p>
        </p:txBody>
      </p:sp>
      <p:sp>
        <p:nvSpPr>
          <p:cNvPr id="7" name="Rectangle 6"/>
          <p:cNvSpPr/>
          <p:nvPr/>
        </p:nvSpPr>
        <p:spPr>
          <a:xfrm>
            <a:off x="0" y="1095170"/>
            <a:ext cx="9144000" cy="24003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8" name="Rectangle 7"/>
          <p:cNvSpPr/>
          <p:nvPr/>
        </p:nvSpPr>
        <p:spPr>
          <a:xfrm>
            <a:off x="0" y="1129460"/>
            <a:ext cx="533400" cy="1714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9" name="Rectangle 8"/>
          <p:cNvSpPr/>
          <p:nvPr/>
        </p:nvSpPr>
        <p:spPr>
          <a:xfrm>
            <a:off x="590550" y="1129460"/>
            <a:ext cx="8553450" cy="1714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3" name="Slide Number Placeholder 22"/>
          <p:cNvSpPr>
            <a:spLocks noGrp="1"/>
          </p:cNvSpPr>
          <p:nvPr>
            <p:ph type="sldNum" sz="quarter" idx="4"/>
          </p:nvPr>
        </p:nvSpPr>
        <p:spPr>
          <a:xfrm>
            <a:off x="0" y="1123507"/>
            <a:ext cx="533400" cy="183357"/>
          </a:xfrm>
          <a:prstGeom prst="rect">
            <a:avLst/>
          </a:prstGeom>
        </p:spPr>
        <p:txBody>
          <a:bodyPr vert="horz" anchor="ctr" anchorCtr="0">
            <a:normAutofit/>
          </a:bodyPr>
          <a:lstStyle>
            <a:lvl1pPr algn="ctr">
              <a:defRPr sz="1400" b="1">
                <a:solidFill>
                  <a:srgbClr val="FFFFFF"/>
                </a:solidFill>
              </a:defRPr>
            </a:lvl1pPr>
            <a:extLst/>
          </a:lstStyle>
          <a:p>
            <a:pPr algn="ctr"/>
            <a:fld id="{8F82E0A0-C266-4798-8C8F-B9F91E9DA37E}" type="slidenum">
              <a:rPr lang="en-US" sz="1400" b="1" smtClean="0">
                <a:solidFill>
                  <a:srgbClr val="FFFFFF"/>
                </a:solidFill>
              </a:rPr>
              <a:pPr algn="ctr"/>
              <a:t>‹#›</a:t>
            </a:fld>
            <a:endParaRPr lang="en-US" sz="1400" b="1" dirty="0">
              <a:solidFill>
                <a:srgbClr val="FFFFFF"/>
              </a:solidFill>
            </a:endParaRPr>
          </a:p>
        </p:txBody>
      </p:sp>
      <p:sp>
        <p:nvSpPr>
          <p:cNvPr id="22" name="Title Placeholder 21"/>
          <p:cNvSpPr>
            <a:spLocks noGrp="1"/>
          </p:cNvSpPr>
          <p:nvPr>
            <p:ph type="title"/>
          </p:nvPr>
        </p:nvSpPr>
        <p:spPr>
          <a:xfrm>
            <a:off x="609600" y="118110"/>
            <a:ext cx="8153400" cy="1005840"/>
          </a:xfrm>
          <a:prstGeom prst="rect">
            <a:avLst/>
          </a:prstGeom>
        </p:spPr>
        <p:txBody>
          <a:bodyPr vert="horz" anchor="b">
            <a:normAutofit/>
          </a:bodyPr>
          <a:lstStyle>
            <a:extLst/>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8"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rtl="0" eaLnBrk="1" latinLnBrk="0" hangingPunct="1">
        <a:spcBef>
          <a:spcPct val="0"/>
        </a:spcBef>
        <a:buNone/>
        <a:defRPr sz="4200" kern="1200">
          <a:solidFill>
            <a:schemeClr val="tx2"/>
          </a:solidFill>
          <a:latin typeface="+mj-lt"/>
          <a:ea typeface="+mj-ea"/>
          <a:cs typeface="+mj-cs"/>
        </a:defRPr>
      </a:lvl1pPr>
      <a:extLst/>
    </p:titleStyle>
    <p:bodyStyle>
      <a:lvl1pPr marL="320040" indent="-320040" algn="l" rtl="0" eaLnBrk="1" latinLnBrk="0" hangingPunct="1">
        <a:spcBef>
          <a:spcPts val="700"/>
        </a:spcBef>
        <a:buClr>
          <a:schemeClr val="accent2"/>
        </a:buClr>
        <a:buSzPct val="60000"/>
        <a:buFont typeface="Wingdings"/>
        <a:buChar char=""/>
        <a:defRPr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None/>
        <a:defRPr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sz="1800" kern="1200" baseline="0">
          <a:solidFill>
            <a:schemeClr val="tx1"/>
          </a:solidFill>
          <a:latin typeface="+mn-lt"/>
          <a:ea typeface="+mn-ea"/>
          <a:cs typeface="+mn-cs"/>
        </a:defRPr>
      </a:lvl9pPr>
      <a:extLst/>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hyperlink" Target="http://support.microsoft.com/kb/214395"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publib.boulder.ibm.com/infocenter/ctm1/v9r4m1/topic/com.ibm.swg.im.cognos.tm1_ref.9.4.1.doc/tm1_ref_id10458TM1MacroFunctions_N20006.html#TM1MacroFunctions_N20006"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a:xfrm>
            <a:off x="1219200" y="666750"/>
            <a:ext cx="6477000" cy="2038350"/>
          </a:xfrm>
        </p:spPr>
        <p:txBody>
          <a:bodyPr/>
          <a:lstStyle>
            <a:extLst/>
          </a:lstStyle>
          <a:p>
            <a:r>
              <a:rPr lang="en-US" dirty="0" smtClean="0"/>
              <a:t>TM1-version 9.5.2</a:t>
            </a:r>
            <a:br>
              <a:rPr lang="en-US" dirty="0" smtClean="0"/>
            </a:br>
            <a:r>
              <a:rPr lang="en-US" dirty="0" smtClean="0"/>
              <a:t>Some Tips</a:t>
            </a:r>
            <a:endParaRPr lang="en-US" dirty="0"/>
          </a:p>
        </p:txBody>
      </p:sp>
      <p:sp>
        <p:nvSpPr>
          <p:cNvPr id="5" name="Rectangle 4"/>
          <p:cNvSpPr>
            <a:spLocks noGrp="1"/>
          </p:cNvSpPr>
          <p:nvPr>
            <p:ph type="subTitle" idx="1"/>
          </p:nvPr>
        </p:nvSpPr>
        <p:spPr/>
        <p:txBody>
          <a:bodyPr>
            <a:normAutofit lnSpcReduction="10000"/>
          </a:bodyPr>
          <a:lstStyle>
            <a:extLst/>
          </a:lstStyle>
          <a:p>
            <a:r>
              <a:rPr lang="en-US" dirty="0" smtClean="0"/>
              <a:t>August 1, 2013</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4" name="Rectangle 3"/>
          <p:cNvSpPr>
            <a:spLocks noGrp="1"/>
          </p:cNvSpPr>
          <p:nvPr>
            <p:ph type="title"/>
          </p:nvPr>
        </p:nvSpPr>
        <p:spPr>
          <a:xfrm>
            <a:off x="1600200" y="3638550"/>
            <a:ext cx="7315200" cy="457200"/>
          </a:xfrm>
        </p:spPr>
        <p:txBody>
          <a:bodyPr>
            <a:normAutofit fontScale="90000"/>
          </a:bodyPr>
          <a:lstStyle>
            <a:extLst/>
          </a:lstStyle>
          <a:p>
            <a:r>
              <a:rPr lang="en-US" dirty="0"/>
              <a:t/>
            </a:r>
            <a:br>
              <a:rPr lang="en-US" dirty="0"/>
            </a:br>
            <a:endParaRPr lang="en-US" b="1" dirty="0"/>
          </a:p>
        </p:txBody>
      </p:sp>
      <p:sp>
        <p:nvSpPr>
          <p:cNvPr id="5" name="Rectangle 3"/>
          <p:cNvSpPr txBox="1">
            <a:spLocks/>
          </p:cNvSpPr>
          <p:nvPr/>
        </p:nvSpPr>
        <p:spPr>
          <a:xfrm>
            <a:off x="1676400" y="285750"/>
            <a:ext cx="6477000" cy="3048000"/>
          </a:xfrm>
          <a:prstGeom prst="rect">
            <a:avLst/>
          </a:prstGeom>
        </p:spPr>
        <p:txBody>
          <a:bodyPr vert="horz" anchor="ctr">
            <a:normAutofit fontScale="92500" lnSpcReduction="10000"/>
          </a:bodyPr>
          <a:lstStyle>
            <a:lvl1pPr algn="l" rtl="0" eaLnBrk="1" latinLnBrk="0" hangingPunct="1">
              <a:spcBef>
                <a:spcPct val="0"/>
              </a:spcBef>
              <a:buNone/>
              <a:defRPr sz="2800" b="0" kern="1200">
                <a:solidFill>
                  <a:srgbClr val="FFFFFF"/>
                </a:solidFill>
                <a:latin typeface="+mj-lt"/>
                <a:ea typeface="+mj-ea"/>
                <a:cs typeface="+mj-cs"/>
              </a:defRPr>
            </a:lvl1pPr>
            <a:extLst/>
          </a:lstStyle>
          <a:p>
            <a:endParaRPr lang="en-US" dirty="0" smtClean="0"/>
          </a:p>
          <a:p>
            <a:r>
              <a:rPr lang="en-US" dirty="0" smtClean="0"/>
              <a:t>Tip 1</a:t>
            </a:r>
            <a:endParaRPr lang="en-US" dirty="0"/>
          </a:p>
          <a:p>
            <a:endParaRPr lang="en-US" dirty="0" smtClean="0"/>
          </a:p>
          <a:p>
            <a:r>
              <a:rPr lang="en-US" dirty="0" smtClean="0"/>
              <a:t>Calculation Mode is controlled in 2 ways:  </a:t>
            </a:r>
          </a:p>
          <a:p>
            <a:endParaRPr lang="en-US" dirty="0" smtClean="0"/>
          </a:p>
          <a:p>
            <a:pPr marL="514350" indent="-514350">
              <a:buAutoNum type="arabicPeriod"/>
            </a:pPr>
            <a:r>
              <a:rPr lang="en-US" dirty="0" smtClean="0"/>
              <a:t>Excel’s Calculation Mode</a:t>
            </a:r>
          </a:p>
          <a:p>
            <a:pPr marL="514350" indent="-514350">
              <a:buAutoNum type="arabicPeriod"/>
            </a:pPr>
            <a:r>
              <a:rPr lang="en-US" dirty="0" smtClean="0"/>
              <a:t>TM1’s Rebuild Option</a:t>
            </a:r>
          </a:p>
          <a:p>
            <a:r>
              <a:rPr lang="en-US" dirty="0"/>
              <a:t> </a:t>
            </a:r>
            <a:r>
              <a:rPr lang="en-US" dirty="0" smtClean="0"/>
              <a:t>     </a:t>
            </a:r>
            <a:endParaRPr lang="en-US" dirty="0"/>
          </a:p>
          <a:p>
            <a:endParaRPr lang="en-US" dirty="0"/>
          </a:p>
        </p:txBody>
      </p:sp>
    </p:spTree>
    <p:extLst>
      <p:ext uri="{BB962C8B-B14F-4D97-AF65-F5344CB8AC3E}">
        <p14:creationId xmlns:p14="http://schemas.microsoft.com/office/powerpoint/2010/main" val="115675873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76200" y="209550"/>
            <a:ext cx="8839200" cy="685800"/>
          </a:xfrm>
        </p:spPr>
        <p:txBody>
          <a:bodyPr>
            <a:normAutofit fontScale="90000"/>
          </a:bodyPr>
          <a:lstStyle>
            <a:extLst/>
          </a:lstStyle>
          <a:p>
            <a:r>
              <a:rPr lang="en-US" sz="4400" dirty="0" smtClean="0"/>
              <a:t/>
            </a:r>
            <a:br>
              <a:rPr lang="en-US" sz="4400" dirty="0" smtClean="0"/>
            </a:br>
            <a:r>
              <a:rPr lang="en-US" sz="4400" dirty="0"/>
              <a:t/>
            </a:r>
            <a:br>
              <a:rPr lang="en-US" sz="4400" dirty="0"/>
            </a:br>
            <a:r>
              <a:rPr lang="en-US" sz="4400" dirty="0" smtClean="0"/>
              <a:t/>
            </a:r>
            <a:br>
              <a:rPr lang="en-US" sz="4400" dirty="0" smtClean="0"/>
            </a:br>
            <a:r>
              <a:rPr lang="en-US" sz="4400" dirty="0"/>
              <a:t/>
            </a:r>
            <a:br>
              <a:rPr lang="en-US" sz="4400" dirty="0"/>
            </a:br>
            <a:r>
              <a:rPr lang="en-US" sz="4400" dirty="0" smtClean="0"/>
              <a:t/>
            </a:r>
            <a:br>
              <a:rPr lang="en-US" sz="4400" dirty="0" smtClean="0"/>
            </a:br>
            <a:r>
              <a:rPr lang="en-US" sz="4400" dirty="0"/>
              <a:t/>
            </a:r>
            <a:br>
              <a:rPr lang="en-US" sz="4400" dirty="0"/>
            </a:br>
            <a:r>
              <a:rPr lang="en-US" sz="4400" dirty="0" smtClean="0"/>
              <a:t/>
            </a:r>
            <a:br>
              <a:rPr lang="en-US" sz="4400" dirty="0" smtClean="0"/>
            </a:br>
            <a:r>
              <a:rPr lang="en-US" sz="4400" dirty="0" smtClean="0"/>
              <a:t>Excel’s Calculation Mode works as follows:</a:t>
            </a:r>
            <a:endParaRPr lang="en-US" dirty="0"/>
          </a:p>
        </p:txBody>
      </p:sp>
      <p:sp>
        <p:nvSpPr>
          <p:cNvPr id="3" name="Rectangle 2"/>
          <p:cNvSpPr>
            <a:spLocks noGrp="1"/>
          </p:cNvSpPr>
          <p:nvPr>
            <p:ph sz="quarter" idx="13"/>
          </p:nvPr>
        </p:nvSpPr>
        <p:spPr>
          <a:xfrm>
            <a:off x="304800" y="1504950"/>
            <a:ext cx="3886200" cy="3276600"/>
          </a:xfrm>
        </p:spPr>
        <p:txBody>
          <a:bodyPr anchor="ctr">
            <a:noAutofit/>
          </a:bodyPr>
          <a:lstStyle>
            <a:extLst/>
          </a:lstStyle>
          <a:p>
            <a:endParaRPr lang="en-US" sz="1200" dirty="0" smtClean="0"/>
          </a:p>
          <a:p>
            <a:r>
              <a:rPr lang="en-US" sz="1200" dirty="0" smtClean="0"/>
              <a:t>The </a:t>
            </a:r>
            <a:r>
              <a:rPr lang="en-US" sz="1200" dirty="0"/>
              <a:t>first document opened uses the calculation mode with which it was last saved. Subsequently opened documents use the same mode. </a:t>
            </a:r>
            <a:br>
              <a:rPr lang="en-US" sz="1200" dirty="0"/>
            </a:br>
            <a:r>
              <a:rPr lang="en-US" sz="1200" dirty="0"/>
              <a:t/>
            </a:r>
            <a:br>
              <a:rPr lang="en-US" sz="1200" dirty="0"/>
            </a:br>
            <a:r>
              <a:rPr lang="en-US" sz="1200" dirty="0"/>
              <a:t>For example, if you open Auto1.xls and then open Manual1.xls, both documents use automatic calculation (the mode used by Auto1.xls). If you open Manual1.xls and then open Auto1.xls, both documents use manual calculation.</a:t>
            </a:r>
          </a:p>
          <a:p>
            <a:r>
              <a:rPr lang="en-US" sz="1200" dirty="0"/>
              <a:t>Changing the calculation mode of one open document changes the mode for all open documents.</a:t>
            </a:r>
            <a:br>
              <a:rPr lang="en-US" sz="1200" dirty="0"/>
            </a:br>
            <a:r>
              <a:rPr lang="en-US" sz="1200" dirty="0"/>
              <a:t/>
            </a:r>
            <a:br>
              <a:rPr lang="en-US" sz="1200" dirty="0"/>
            </a:br>
            <a:r>
              <a:rPr lang="en-US" sz="1200" dirty="0"/>
              <a:t>If Auto1.xls and Auto2.xls are both open, changing the calculation mode of Auto2.xls to manual also changes the mode of Auto1.xls to manual.</a:t>
            </a:r>
          </a:p>
          <a:p>
            <a:r>
              <a:rPr lang="en-US" sz="1200" dirty="0"/>
              <a:t>All sheets contained in a workbook use the same mode of calculation.</a:t>
            </a:r>
            <a:br>
              <a:rPr lang="en-US" sz="1200" dirty="0"/>
            </a:br>
            <a:r>
              <a:rPr lang="en-US" sz="1200" dirty="0"/>
              <a:t/>
            </a:r>
            <a:br>
              <a:rPr lang="en-US" sz="1200" dirty="0"/>
            </a:br>
            <a:endParaRPr lang="en-US" sz="1200" dirty="0" smtClean="0"/>
          </a:p>
        </p:txBody>
      </p:sp>
      <p:sp>
        <p:nvSpPr>
          <p:cNvPr id="4" name="Content Placeholder 3"/>
          <p:cNvSpPr>
            <a:spLocks noGrp="1"/>
          </p:cNvSpPr>
          <p:nvPr>
            <p:ph sz="quarter" idx="14"/>
          </p:nvPr>
        </p:nvSpPr>
        <p:spPr>
          <a:xfrm>
            <a:off x="4495800" y="1428750"/>
            <a:ext cx="4343400" cy="3268625"/>
          </a:xfrm>
        </p:spPr>
        <p:txBody>
          <a:bodyPr>
            <a:normAutofit fontScale="55000" lnSpcReduction="20000"/>
          </a:bodyPr>
          <a:lstStyle/>
          <a:p>
            <a:r>
              <a:rPr lang="en-US" sz="2400" dirty="0"/>
              <a:t>If Auto2.xls contains three worksheets, changing the mode of calculation of the first worksheet to manual also changes the mode of calculation to manual in the other two sheets.</a:t>
            </a:r>
          </a:p>
          <a:p>
            <a:r>
              <a:rPr lang="en-US" sz="2400" dirty="0"/>
              <a:t>If all other documents are closed and you create a new document, the new document uses the same calculation mode as the previously closed documents. </a:t>
            </a:r>
            <a:br>
              <a:rPr lang="en-US" sz="2400" dirty="0"/>
            </a:br>
            <a:r>
              <a:rPr lang="en-US" sz="2400" dirty="0"/>
              <a:t/>
            </a:r>
            <a:br>
              <a:rPr lang="en-US" sz="2400" dirty="0"/>
            </a:br>
            <a:r>
              <a:rPr lang="en-US" sz="2400" dirty="0"/>
              <a:t>However, if you use a template, the mode of calculation is the mode that is specified in the template.</a:t>
            </a:r>
          </a:p>
          <a:p>
            <a:r>
              <a:rPr lang="en-US" sz="2400" dirty="0"/>
              <a:t>If the mode of calculation in a workbook has changed and the file is saved, the current mode of calculation is saved. </a:t>
            </a:r>
            <a:br>
              <a:rPr lang="en-US" sz="2400" dirty="0"/>
            </a:br>
            <a:endParaRPr lang="en-US" sz="2400" dirty="0" smtClean="0"/>
          </a:p>
          <a:p>
            <a:r>
              <a:rPr lang="en-US" sz="2400" dirty="0" smtClean="0"/>
              <a:t>If </a:t>
            </a:r>
            <a:r>
              <a:rPr lang="en-US" sz="2400" dirty="0"/>
              <a:t>Auto1.xls is opened, Manual1.xls is opened, and Manual1.xls is immediately saved, the mode of calculation is saved as automatic</a:t>
            </a:r>
            <a:r>
              <a:rPr lang="en-US" sz="2400" dirty="0" smtClean="0"/>
              <a:t>.</a:t>
            </a:r>
          </a:p>
          <a:p>
            <a:endParaRPr lang="en-US" sz="2400" dirty="0"/>
          </a:p>
          <a:p>
            <a:pPr marL="0" indent="0">
              <a:buNone/>
            </a:pPr>
            <a:endParaRPr lang="en-US" sz="2200" b="1" dirty="0" smtClean="0"/>
          </a:p>
        </p:txBody>
      </p:sp>
      <p:sp>
        <p:nvSpPr>
          <p:cNvPr id="5" name="TextBox 4"/>
          <p:cNvSpPr txBox="1"/>
          <p:nvPr/>
        </p:nvSpPr>
        <p:spPr>
          <a:xfrm>
            <a:off x="76200" y="782419"/>
            <a:ext cx="5583388" cy="646331"/>
          </a:xfrm>
          <a:prstGeom prst="rect">
            <a:avLst/>
          </a:prstGeom>
          <a:noFill/>
        </p:spPr>
        <p:txBody>
          <a:bodyPr wrap="none" rtlCol="0">
            <a:spAutoFit/>
          </a:bodyPr>
          <a:lstStyle/>
          <a:p>
            <a:r>
              <a:rPr lang="en-US" b="1" u="sng" dirty="0" smtClean="0">
                <a:solidFill>
                  <a:srgbClr val="FF0000"/>
                </a:solidFill>
                <a:hlinkClick r:id="rId3"/>
              </a:rPr>
              <a:t>For details see:  </a:t>
            </a:r>
            <a:r>
              <a:rPr lang="en-US" b="1" u="sng" dirty="0">
                <a:solidFill>
                  <a:srgbClr val="FF0000"/>
                </a:solidFill>
                <a:hlinkClick r:id="rId3"/>
              </a:rPr>
              <a:t>http://support.microsoft.com/kb/214395</a:t>
            </a:r>
            <a:endParaRPr lang="en-US" b="1" dirty="0">
              <a:solidFill>
                <a:srgbClr val="FF0000"/>
              </a:solidFill>
            </a:endParaRP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422910"/>
            <a:ext cx="8763000" cy="624840"/>
          </a:xfrm>
        </p:spPr>
        <p:txBody>
          <a:bodyPr>
            <a:normAutofit fontScale="90000"/>
          </a:bodyPr>
          <a:lstStyle>
            <a:extLst/>
          </a:lstStyle>
          <a:p>
            <a:r>
              <a:rPr lang="en-US" sz="4400" dirty="0" smtClean="0"/>
              <a:t/>
            </a:r>
            <a:br>
              <a:rPr lang="en-US" sz="4400" dirty="0" smtClean="0"/>
            </a:br>
            <a:r>
              <a:rPr lang="en-US" sz="4400" dirty="0"/>
              <a:t/>
            </a:r>
            <a:br>
              <a:rPr lang="en-US" sz="4400" dirty="0"/>
            </a:br>
            <a:r>
              <a:rPr lang="en-US" sz="4400" dirty="0" smtClean="0"/>
              <a:t>TM1 Rebuild Option: slide 1</a:t>
            </a:r>
            <a:endParaRPr lang="en-US" dirty="0"/>
          </a:p>
        </p:txBody>
      </p:sp>
      <p:sp>
        <p:nvSpPr>
          <p:cNvPr id="3" name="Rectangle 2"/>
          <p:cNvSpPr>
            <a:spLocks noGrp="1"/>
          </p:cNvSpPr>
          <p:nvPr>
            <p:ph sz="quarter" idx="13"/>
          </p:nvPr>
        </p:nvSpPr>
        <p:spPr>
          <a:xfrm>
            <a:off x="304800" y="1504950"/>
            <a:ext cx="8001000" cy="2362200"/>
          </a:xfrm>
        </p:spPr>
        <p:txBody>
          <a:bodyPr anchor="t">
            <a:noAutofit/>
          </a:bodyPr>
          <a:lstStyle>
            <a:extLst/>
          </a:lstStyle>
          <a:p>
            <a:r>
              <a:rPr lang="en-US" sz="1200" dirty="0" smtClean="0"/>
              <a:t>A </a:t>
            </a:r>
            <a:r>
              <a:rPr lang="en-US" sz="1200" dirty="0"/>
              <a:t>new calculation model was introduced in TM1 9.4 which forced an automatic recalculation of all sheets in a workbook, even when the Excel calculation mode was set to Manual. The new model forced a recalculation upon initial opening of any workbook, upon element selection via a SUBMN formula, or upon any server connect event</a:t>
            </a:r>
            <a:r>
              <a:rPr lang="en-US" sz="1200" dirty="0" smtClean="0"/>
              <a:t>.</a:t>
            </a:r>
          </a:p>
          <a:p>
            <a:r>
              <a:rPr lang="en-US" sz="1200" dirty="0"/>
              <a:t>TM1 </a:t>
            </a:r>
            <a:r>
              <a:rPr lang="en-US" sz="1200" dirty="0" smtClean="0"/>
              <a:t>now </a:t>
            </a:r>
            <a:r>
              <a:rPr lang="en-US" sz="1200" dirty="0"/>
              <a:t>includes a new workbook name variable, TM1REBUILDOPTION, which lets you manage calculation in workbooks containing TM1 slices and Active Forms. When you create a slice or Active Form in </a:t>
            </a:r>
            <a:r>
              <a:rPr lang="en-US" sz="1200" dirty="0" smtClean="0"/>
              <a:t>TM1, </a:t>
            </a:r>
            <a:r>
              <a:rPr lang="en-US" sz="1200" dirty="0"/>
              <a:t>the TM1REBUILDOPTION name is automatically created in the corresponding Excel workbook and set to 1, indicating that all worksheets in the current workbook should be rebuilt and recalculated when a TM1 server connect event occurs. </a:t>
            </a:r>
            <a:endParaRPr lang="en-US" sz="1200" dirty="0" smtClean="0"/>
          </a:p>
          <a:p>
            <a:endParaRPr lang="en-US" sz="1200" dirty="0" smtClean="0"/>
          </a:p>
          <a:p>
            <a:endParaRPr lang="en-US" sz="1200" dirty="0"/>
          </a:p>
        </p:txBody>
      </p:sp>
    </p:spTree>
    <p:extLst>
      <p:ext uri="{BB962C8B-B14F-4D97-AF65-F5344CB8AC3E}">
        <p14:creationId xmlns:p14="http://schemas.microsoft.com/office/powerpoint/2010/main" val="41899516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422910"/>
            <a:ext cx="8763000" cy="624840"/>
          </a:xfrm>
        </p:spPr>
        <p:txBody>
          <a:bodyPr>
            <a:normAutofit fontScale="90000"/>
          </a:bodyPr>
          <a:lstStyle>
            <a:extLst/>
          </a:lstStyle>
          <a:p>
            <a:r>
              <a:rPr lang="en-US" sz="4400" dirty="0" smtClean="0"/>
              <a:t/>
            </a:r>
            <a:br>
              <a:rPr lang="en-US" sz="4400" dirty="0" smtClean="0"/>
            </a:br>
            <a:r>
              <a:rPr lang="en-US" sz="4400" dirty="0"/>
              <a:t/>
            </a:r>
            <a:br>
              <a:rPr lang="en-US" sz="4400" dirty="0"/>
            </a:br>
            <a:endParaRPr lang="en-US" dirty="0"/>
          </a:p>
        </p:txBody>
      </p:sp>
      <p:sp>
        <p:nvSpPr>
          <p:cNvPr id="4" name="Content Placeholder 3"/>
          <p:cNvSpPr>
            <a:spLocks noGrp="1"/>
          </p:cNvSpPr>
          <p:nvPr>
            <p:ph sz="quarter" idx="14"/>
          </p:nvPr>
        </p:nvSpPr>
        <p:spPr>
          <a:xfrm>
            <a:off x="152400" y="1581150"/>
            <a:ext cx="8686800" cy="3268625"/>
          </a:xfrm>
        </p:spPr>
        <p:txBody>
          <a:bodyPr>
            <a:normAutofit fontScale="85000" lnSpcReduction="20000"/>
          </a:bodyPr>
          <a:lstStyle/>
          <a:p>
            <a:endParaRPr lang="en-US" sz="1200" dirty="0" smtClean="0"/>
          </a:p>
          <a:p>
            <a:pPr marL="0" indent="0">
              <a:buNone/>
            </a:pPr>
            <a:r>
              <a:rPr lang="en-US" sz="1400" dirty="0" smtClean="0"/>
              <a:t>If </a:t>
            </a:r>
            <a:r>
              <a:rPr lang="en-US" sz="1400" dirty="0"/>
              <a:t>TM1REBUILDOPTION is present in a workbook and set to 0, or if TM1REBUILDOPTION is </a:t>
            </a:r>
            <a:r>
              <a:rPr lang="en-US" sz="1400" i="1" dirty="0"/>
              <a:t>not</a:t>
            </a:r>
            <a:r>
              <a:rPr lang="en-US" sz="1400" dirty="0"/>
              <a:t> present in a workbook, worksheets are not rebuilt/recalculated when a server connect event occurs</a:t>
            </a:r>
            <a:r>
              <a:rPr lang="en-US" sz="1400" dirty="0" smtClean="0"/>
              <a:t>.</a:t>
            </a:r>
          </a:p>
          <a:p>
            <a:pPr marL="0" indent="0">
              <a:buNone/>
            </a:pPr>
            <a:r>
              <a:rPr lang="en-US" sz="1400" b="1" dirty="0"/>
              <a:t>Modifying the TM1REBUILDOPTION Setting </a:t>
            </a:r>
            <a:endParaRPr lang="en-US" sz="1400" dirty="0"/>
          </a:p>
          <a:p>
            <a:pPr marL="0" indent="0">
              <a:buNone/>
            </a:pPr>
            <a:r>
              <a:rPr lang="en-US" sz="1400" dirty="0"/>
              <a:t>If you do not want workbooks created with TM1 </a:t>
            </a:r>
            <a:r>
              <a:rPr lang="en-US" sz="1400" dirty="0" smtClean="0"/>
              <a:t>9.5  </a:t>
            </a:r>
            <a:r>
              <a:rPr lang="en-US" sz="1400" dirty="0"/>
              <a:t>to automatically rebuild and recalculate all slices and Active Forms when a server connect event occurs, you can set the TM1REBUILDOPTION value to 0. </a:t>
            </a:r>
          </a:p>
          <a:p>
            <a:pPr marL="0" indent="0">
              <a:buNone/>
            </a:pPr>
            <a:r>
              <a:rPr lang="en-US" sz="1400" b="1" dirty="0"/>
              <a:t>Steps</a:t>
            </a:r>
            <a:endParaRPr lang="en-US" sz="1400" dirty="0"/>
          </a:p>
          <a:p>
            <a:pPr marL="0" lvl="0" indent="0">
              <a:buNone/>
            </a:pPr>
            <a:r>
              <a:rPr lang="en-US" sz="1400" dirty="0"/>
              <a:t>In Excel, click </a:t>
            </a:r>
            <a:r>
              <a:rPr lang="en-US" sz="1400" b="1" dirty="0"/>
              <a:t>Insert</a:t>
            </a:r>
            <a:r>
              <a:rPr lang="en-US" sz="1400" dirty="0"/>
              <a:t>, </a:t>
            </a:r>
            <a:r>
              <a:rPr lang="en-US" sz="1400" b="1" dirty="0"/>
              <a:t>Name</a:t>
            </a:r>
            <a:r>
              <a:rPr lang="en-US" sz="1400" dirty="0"/>
              <a:t>, </a:t>
            </a:r>
            <a:r>
              <a:rPr lang="en-US" sz="1400" b="1" dirty="0"/>
              <a:t>Define</a:t>
            </a:r>
            <a:r>
              <a:rPr lang="en-US" sz="1400" dirty="0"/>
              <a:t>.</a:t>
            </a:r>
          </a:p>
          <a:p>
            <a:pPr marL="0" lvl="0" indent="0">
              <a:buNone/>
            </a:pPr>
            <a:r>
              <a:rPr lang="en-US" sz="1400" dirty="0"/>
              <a:t>In the </a:t>
            </a:r>
            <a:r>
              <a:rPr lang="en-US" sz="1400" b="1" dirty="0"/>
              <a:t>Define Name </a:t>
            </a:r>
            <a:r>
              <a:rPr lang="en-US" sz="1400" dirty="0"/>
              <a:t>dialog box, select </a:t>
            </a:r>
            <a:r>
              <a:rPr lang="en-US" sz="1400" b="1" dirty="0"/>
              <a:t>TM1REBUILDOPTION</a:t>
            </a:r>
            <a:r>
              <a:rPr lang="en-US" sz="1400" dirty="0"/>
              <a:t>. </a:t>
            </a:r>
          </a:p>
          <a:p>
            <a:pPr marL="0" lvl="0" indent="0">
              <a:buNone/>
            </a:pPr>
            <a:r>
              <a:rPr lang="en-US" sz="1400" dirty="0"/>
              <a:t>Set the value in the </a:t>
            </a:r>
            <a:r>
              <a:rPr lang="en-US" sz="1400" b="1" dirty="0"/>
              <a:t>Refers to</a:t>
            </a:r>
            <a:r>
              <a:rPr lang="en-US" sz="1400" dirty="0"/>
              <a:t> box to =0. </a:t>
            </a:r>
          </a:p>
          <a:p>
            <a:pPr marL="0" lvl="0" indent="0">
              <a:buNone/>
            </a:pPr>
            <a:r>
              <a:rPr lang="en-US" sz="1400" dirty="0"/>
              <a:t>Click </a:t>
            </a:r>
            <a:r>
              <a:rPr lang="en-US" sz="1400" b="1" dirty="0"/>
              <a:t>OK</a:t>
            </a:r>
            <a:r>
              <a:rPr lang="en-US" sz="1400" dirty="0"/>
              <a:t>.</a:t>
            </a:r>
          </a:p>
          <a:p>
            <a:endParaRPr lang="en-US" sz="1200" dirty="0"/>
          </a:p>
          <a:p>
            <a:pPr marL="0" indent="0">
              <a:buNone/>
            </a:pPr>
            <a:r>
              <a:rPr lang="en-US" sz="2400" dirty="0"/>
              <a:t/>
            </a:r>
            <a:br>
              <a:rPr lang="en-US" sz="2400" dirty="0"/>
            </a:br>
            <a:endParaRPr lang="en-US" sz="2400" dirty="0"/>
          </a:p>
          <a:p>
            <a:pPr marL="0" indent="0">
              <a:buNone/>
            </a:pPr>
            <a:endParaRPr lang="en-US" sz="2200" b="1" dirty="0" smtClean="0"/>
          </a:p>
        </p:txBody>
      </p:sp>
      <p:sp>
        <p:nvSpPr>
          <p:cNvPr id="5" name="Rectangle 4"/>
          <p:cNvSpPr/>
          <p:nvPr/>
        </p:nvSpPr>
        <p:spPr>
          <a:xfrm>
            <a:off x="76200" y="209550"/>
            <a:ext cx="8763000" cy="769441"/>
          </a:xfrm>
          <a:prstGeom prst="rect">
            <a:avLst/>
          </a:prstGeom>
        </p:spPr>
        <p:txBody>
          <a:bodyPr wrap="square">
            <a:spAutoFit/>
          </a:bodyPr>
          <a:lstStyle/>
          <a:p>
            <a:r>
              <a:rPr lang="en-US" sz="4400" dirty="0">
                <a:solidFill>
                  <a:srgbClr val="464646"/>
                </a:solidFill>
                <a:ea typeface="+mj-ea"/>
                <a:cs typeface="+mj-cs"/>
              </a:rPr>
              <a:t>TM1 Rebuild Option: slide </a:t>
            </a:r>
            <a:r>
              <a:rPr lang="en-US" sz="4400" dirty="0" smtClean="0">
                <a:solidFill>
                  <a:srgbClr val="464646"/>
                </a:solidFill>
                <a:ea typeface="+mj-ea"/>
                <a:cs typeface="+mj-cs"/>
              </a:rPr>
              <a:t>2</a:t>
            </a:r>
            <a:endParaRPr lang="en-US" dirty="0"/>
          </a:p>
        </p:txBody>
      </p:sp>
    </p:spTree>
    <p:extLst>
      <p:ext uri="{BB962C8B-B14F-4D97-AF65-F5344CB8AC3E}">
        <p14:creationId xmlns:p14="http://schemas.microsoft.com/office/powerpoint/2010/main" val="26172401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110"/>
            <a:ext cx="8153400" cy="1005840"/>
          </a:xfrm>
        </p:spPr>
        <p:txBody>
          <a:bodyPr>
            <a:normAutofit/>
          </a:bodyPr>
          <a:lstStyle/>
          <a:p>
            <a:r>
              <a:rPr lang="en-US" dirty="0" smtClean="0"/>
              <a:t>TM1 Rebuild Option : slide 3</a:t>
            </a:r>
            <a:endParaRPr lang="en-US" dirty="0"/>
          </a:p>
        </p:txBody>
      </p:sp>
      <p:sp>
        <p:nvSpPr>
          <p:cNvPr id="3" name="Content Placeholder 2"/>
          <p:cNvSpPr>
            <a:spLocks noGrp="1"/>
          </p:cNvSpPr>
          <p:nvPr>
            <p:ph sz="quarter" idx="13"/>
          </p:nvPr>
        </p:nvSpPr>
        <p:spPr/>
        <p:txBody>
          <a:bodyPr>
            <a:normAutofit/>
          </a:bodyPr>
          <a:lstStyle/>
          <a:p>
            <a:pPr marL="0" indent="0">
              <a:buNone/>
            </a:pPr>
            <a:r>
              <a:rPr lang="en-US" sz="1200" dirty="0" smtClean="0"/>
              <a:t>Determine if TM1has inserted a name that will trigger an</a:t>
            </a:r>
          </a:p>
          <a:p>
            <a:pPr marL="0" indent="0">
              <a:buNone/>
            </a:pPr>
            <a:r>
              <a:rPr lang="en-US" sz="1200" dirty="0" smtClean="0"/>
              <a:t>Auto-calculation.  If ‘</a:t>
            </a:r>
            <a:r>
              <a:rPr lang="en-US" sz="1200" b="1" dirty="0" smtClean="0"/>
              <a:t>Refers to</a:t>
            </a:r>
            <a:r>
              <a:rPr lang="en-US" sz="1200" dirty="0" smtClean="0"/>
              <a:t>’ is set to ‘1’, the workbook will auto-calculate.</a:t>
            </a:r>
          </a:p>
          <a:p>
            <a:pPr marL="0" indent="0">
              <a:buNone/>
            </a:pPr>
            <a:endParaRPr lang="en-US" sz="1200" b="1" dirty="0" smtClean="0"/>
          </a:p>
          <a:p>
            <a:pPr marL="0" indent="0">
              <a:buNone/>
            </a:pPr>
            <a:r>
              <a:rPr lang="en-US" sz="1200" b="1" dirty="0" smtClean="0"/>
              <a:t>Steps</a:t>
            </a:r>
            <a:endParaRPr lang="en-US" sz="1200" dirty="0"/>
          </a:p>
          <a:p>
            <a:pPr marL="0" lvl="0" indent="0">
              <a:buNone/>
            </a:pPr>
            <a:r>
              <a:rPr lang="en-US" sz="1200" dirty="0"/>
              <a:t>In Excel, click </a:t>
            </a:r>
            <a:r>
              <a:rPr lang="en-US" sz="1200" b="1" dirty="0"/>
              <a:t>Insert</a:t>
            </a:r>
            <a:r>
              <a:rPr lang="en-US" sz="1200" dirty="0"/>
              <a:t>, </a:t>
            </a:r>
            <a:r>
              <a:rPr lang="en-US" sz="1200" b="1" dirty="0"/>
              <a:t>Name</a:t>
            </a:r>
            <a:r>
              <a:rPr lang="en-US" sz="1200" dirty="0"/>
              <a:t>, </a:t>
            </a:r>
            <a:r>
              <a:rPr lang="en-US" sz="1200" b="1" dirty="0"/>
              <a:t>Define</a:t>
            </a:r>
            <a:r>
              <a:rPr lang="en-US" sz="1200" dirty="0"/>
              <a:t>.</a:t>
            </a:r>
          </a:p>
          <a:p>
            <a:pPr marL="0" lvl="0" indent="0">
              <a:buNone/>
            </a:pPr>
            <a:r>
              <a:rPr lang="en-US" sz="1200" dirty="0"/>
              <a:t>In the </a:t>
            </a:r>
            <a:r>
              <a:rPr lang="en-US" sz="1200" b="1" dirty="0"/>
              <a:t>Define Name </a:t>
            </a:r>
            <a:r>
              <a:rPr lang="en-US" sz="1200" dirty="0"/>
              <a:t>dialog box, select </a:t>
            </a:r>
            <a:r>
              <a:rPr lang="en-US" sz="1200" b="1" dirty="0"/>
              <a:t>TM1REBUILDOPTION</a:t>
            </a:r>
            <a:r>
              <a:rPr lang="en-US" sz="1200" dirty="0"/>
              <a:t>. </a:t>
            </a:r>
          </a:p>
          <a:p>
            <a:pPr marL="0" lvl="0" indent="0">
              <a:buNone/>
            </a:pPr>
            <a:r>
              <a:rPr lang="en-US" sz="1200" dirty="0"/>
              <a:t>Set the value in the </a:t>
            </a:r>
            <a:r>
              <a:rPr lang="en-US" sz="1200" b="1" dirty="0"/>
              <a:t>Refers to</a:t>
            </a:r>
            <a:r>
              <a:rPr lang="en-US" sz="1200" dirty="0"/>
              <a:t> box to =0. </a:t>
            </a:r>
          </a:p>
          <a:p>
            <a:pPr marL="0" lvl="0" indent="0">
              <a:buNone/>
            </a:pPr>
            <a:r>
              <a:rPr lang="en-US" sz="1200" dirty="0"/>
              <a:t>Click </a:t>
            </a:r>
            <a:r>
              <a:rPr lang="en-US" sz="1200" b="1" dirty="0"/>
              <a:t>OK</a:t>
            </a:r>
            <a:r>
              <a:rPr lang="en-US" sz="1200" dirty="0"/>
              <a:t>.</a:t>
            </a:r>
          </a:p>
          <a:p>
            <a:pPr marL="0" indent="0">
              <a:buNone/>
            </a:pPr>
            <a:endParaRPr lang="en-US" sz="1200" dirty="0"/>
          </a:p>
        </p:txBody>
      </p:sp>
      <p:sp>
        <p:nvSpPr>
          <p:cNvPr id="4" name="Content Placeholder 3"/>
          <p:cNvSpPr>
            <a:spLocks noGrp="1"/>
          </p:cNvSpPr>
          <p:nvPr>
            <p:ph sz="quarter" idx="14"/>
          </p:nvPr>
        </p:nvSpPr>
        <p:spPr/>
        <p:txBody>
          <a:bodyPr/>
          <a:lstStyle/>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1352550"/>
            <a:ext cx="3962400" cy="3419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20337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Solution: Auto-calculation</a:t>
            </a:r>
            <a:endParaRPr lang="en-US" dirty="0"/>
          </a:p>
        </p:txBody>
      </p:sp>
      <p:sp>
        <p:nvSpPr>
          <p:cNvPr id="3" name="Content Placeholder 2"/>
          <p:cNvSpPr>
            <a:spLocks noGrp="1"/>
          </p:cNvSpPr>
          <p:nvPr>
            <p:ph sz="quarter" idx="13"/>
          </p:nvPr>
        </p:nvSpPr>
        <p:spPr/>
        <p:txBody>
          <a:bodyPr>
            <a:normAutofit/>
          </a:bodyPr>
          <a:lstStyle/>
          <a:p>
            <a:r>
              <a:rPr lang="en-US" sz="1200" b="1" dirty="0" smtClean="0"/>
              <a:t>Before opening any financial model</a:t>
            </a:r>
            <a:r>
              <a:rPr lang="en-US" sz="1200" dirty="0" smtClean="0"/>
              <a:t>, ensure that Excel’s calculation mode is set to Manual.</a:t>
            </a:r>
          </a:p>
          <a:p>
            <a:r>
              <a:rPr lang="en-US" sz="1200" dirty="0" smtClean="0"/>
              <a:t>You can use the ‘TM1 Tools’ add-in to do this.  Select ‘Toggle Excel Calculation Mode’, from the ‘TM1 Tools’ Add-in.</a:t>
            </a:r>
          </a:p>
          <a:p>
            <a:r>
              <a:rPr lang="en-US" sz="1200" dirty="0" smtClean="0"/>
              <a:t>If your financial model auto calculates with the Excel calculation mode set to manual, you need to look for the TM1 </a:t>
            </a:r>
            <a:r>
              <a:rPr lang="en-US" sz="1200" dirty="0"/>
              <a:t>workbook name variable, </a:t>
            </a:r>
            <a:r>
              <a:rPr lang="en-US" sz="1200" dirty="0" smtClean="0"/>
              <a:t>TM1REBUILDOPTION.</a:t>
            </a:r>
          </a:p>
          <a:p>
            <a:pPr marL="0" indent="0">
              <a:buNone/>
            </a:pPr>
            <a:endParaRPr lang="en-US" sz="1200" dirty="0"/>
          </a:p>
        </p:txBody>
      </p:sp>
      <p:sp>
        <p:nvSpPr>
          <p:cNvPr id="4" name="Content Placeholder 3"/>
          <p:cNvSpPr>
            <a:spLocks noGrp="1"/>
          </p:cNvSpPr>
          <p:nvPr>
            <p:ph sz="quarter" idx="14"/>
          </p:nvPr>
        </p:nvSpPr>
        <p:spPr/>
        <p:txBody>
          <a:bodyPr/>
          <a:lstStyle/>
          <a:p>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298473"/>
            <a:ext cx="3886200" cy="34068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273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4" name="Rectangle 3"/>
          <p:cNvSpPr>
            <a:spLocks noGrp="1"/>
          </p:cNvSpPr>
          <p:nvPr>
            <p:ph type="title"/>
          </p:nvPr>
        </p:nvSpPr>
        <p:spPr>
          <a:xfrm>
            <a:off x="1600200" y="3638550"/>
            <a:ext cx="7315200" cy="457200"/>
          </a:xfrm>
        </p:spPr>
        <p:txBody>
          <a:bodyPr>
            <a:normAutofit fontScale="90000"/>
          </a:bodyPr>
          <a:lstStyle>
            <a:extLst/>
          </a:lstStyle>
          <a:p>
            <a:r>
              <a:rPr lang="en-US" dirty="0"/>
              <a:t/>
            </a:r>
            <a:br>
              <a:rPr lang="en-US" dirty="0"/>
            </a:br>
            <a:endParaRPr lang="en-US" b="1" dirty="0"/>
          </a:p>
        </p:txBody>
      </p:sp>
      <p:sp>
        <p:nvSpPr>
          <p:cNvPr id="5" name="Rectangle 3"/>
          <p:cNvSpPr txBox="1">
            <a:spLocks/>
          </p:cNvSpPr>
          <p:nvPr/>
        </p:nvSpPr>
        <p:spPr>
          <a:xfrm>
            <a:off x="1676400" y="285750"/>
            <a:ext cx="6477000" cy="3048000"/>
          </a:xfrm>
          <a:prstGeom prst="rect">
            <a:avLst/>
          </a:prstGeom>
        </p:spPr>
        <p:txBody>
          <a:bodyPr vert="horz" anchor="ctr">
            <a:normAutofit/>
          </a:bodyPr>
          <a:lstStyle>
            <a:lvl1pPr algn="l" rtl="0" eaLnBrk="1" latinLnBrk="0" hangingPunct="1">
              <a:spcBef>
                <a:spcPct val="0"/>
              </a:spcBef>
              <a:buNone/>
              <a:defRPr sz="2800" b="0" kern="1200">
                <a:solidFill>
                  <a:srgbClr val="FFFFFF"/>
                </a:solidFill>
                <a:latin typeface="+mj-lt"/>
                <a:ea typeface="+mj-ea"/>
                <a:cs typeface="+mj-cs"/>
              </a:defRPr>
            </a:lvl1pPr>
            <a:extLst/>
          </a:lstStyle>
          <a:p>
            <a:endParaRPr lang="en-US" dirty="0" smtClean="0"/>
          </a:p>
          <a:p>
            <a:r>
              <a:rPr lang="en-US" dirty="0" smtClean="0"/>
              <a:t>Tip 2</a:t>
            </a:r>
            <a:endParaRPr lang="en-US" dirty="0"/>
          </a:p>
          <a:p>
            <a:endParaRPr lang="en-US" dirty="0" smtClean="0"/>
          </a:p>
          <a:p>
            <a:r>
              <a:rPr lang="en-US" dirty="0" smtClean="0"/>
              <a:t>TM1 slices crash or hang Excel  </a:t>
            </a:r>
          </a:p>
          <a:p>
            <a:endParaRPr lang="en-US" dirty="0" smtClean="0"/>
          </a:p>
          <a:p>
            <a:r>
              <a:rPr lang="en-US" dirty="0" smtClean="0"/>
              <a:t>      </a:t>
            </a:r>
            <a:endParaRPr lang="en-US" dirty="0"/>
          </a:p>
          <a:p>
            <a:endParaRPr lang="en-US" dirty="0"/>
          </a:p>
        </p:txBody>
      </p:sp>
    </p:spTree>
    <p:extLst>
      <p:ext uri="{BB962C8B-B14F-4D97-AF65-F5344CB8AC3E}">
        <p14:creationId xmlns:p14="http://schemas.microsoft.com/office/powerpoint/2010/main" val="370524970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normAutofit/>
          </a:bodyPr>
          <a:lstStyle>
            <a:extLst/>
          </a:lstStyle>
          <a:p>
            <a:r>
              <a:rPr lang="en-US" sz="4000" dirty="0" smtClean="0"/>
              <a:t>Solution: TM1 Slice </a:t>
            </a:r>
            <a:r>
              <a:rPr lang="en-US" sz="4000" dirty="0"/>
              <a:t>to Excel Hangs</a:t>
            </a:r>
          </a:p>
        </p:txBody>
      </p:sp>
      <p:sp>
        <p:nvSpPr>
          <p:cNvPr id="3" name="Rectangle 2"/>
          <p:cNvSpPr>
            <a:spLocks noGrp="1"/>
          </p:cNvSpPr>
          <p:nvPr>
            <p:ph sz="quarter" idx="13"/>
          </p:nvPr>
        </p:nvSpPr>
        <p:spPr>
          <a:xfrm>
            <a:off x="304800" y="1428750"/>
            <a:ext cx="8382000" cy="3200400"/>
          </a:xfrm>
        </p:spPr>
        <p:txBody>
          <a:bodyPr anchor="ctr">
            <a:normAutofit fontScale="40000" lnSpcReduction="20000"/>
          </a:bodyPr>
          <a:lstStyle>
            <a:extLst/>
          </a:lstStyle>
          <a:p>
            <a:endParaRPr lang="en-US" sz="1200" dirty="0" smtClean="0"/>
          </a:p>
          <a:p>
            <a:endParaRPr lang="en-US" sz="1200" dirty="0" smtClean="0"/>
          </a:p>
          <a:p>
            <a:pPr marL="0" indent="0">
              <a:buNone/>
            </a:pPr>
            <a:r>
              <a:rPr lang="en-US" sz="3000" dirty="0" smtClean="0"/>
              <a:t>When </a:t>
            </a:r>
            <a:r>
              <a:rPr lang="en-US" sz="3000" dirty="0"/>
              <a:t>slicing a cube view to Excel from TM1 Server Explorer, TM1 Perspectives opens and hangs, never returning the sliced </a:t>
            </a:r>
            <a:r>
              <a:rPr lang="en-US" sz="3000" dirty="0" smtClean="0"/>
              <a:t>cube view</a:t>
            </a:r>
            <a:r>
              <a:rPr lang="en-US" sz="3000" dirty="0"/>
              <a:t>. </a:t>
            </a:r>
          </a:p>
          <a:p>
            <a:pPr marL="0" lvl="1" indent="0">
              <a:buNone/>
            </a:pPr>
            <a:endParaRPr lang="en-US" dirty="0" smtClean="0"/>
          </a:p>
          <a:p>
            <a:pPr marL="0" indent="0">
              <a:buNone/>
            </a:pPr>
            <a:r>
              <a:rPr lang="en-US" sz="2800" b="1" dirty="0"/>
              <a:t>Resolving the problem</a:t>
            </a:r>
          </a:p>
          <a:p>
            <a:pPr marL="0" indent="0">
              <a:buNone/>
            </a:pPr>
            <a:r>
              <a:rPr lang="en-US" sz="2800" b="1" dirty="0" smtClean="0"/>
              <a:t>Microsoft </a:t>
            </a:r>
            <a:r>
              <a:rPr lang="en-US" sz="2800" b="1" dirty="0"/>
              <a:t>Excel 2010</a:t>
            </a:r>
            <a:r>
              <a:rPr lang="en-US" sz="2800" dirty="0"/>
              <a:t> </a:t>
            </a:r>
            <a:endParaRPr lang="en-US" sz="2800" dirty="0" smtClean="0"/>
          </a:p>
          <a:p>
            <a:pPr marL="0" indent="0">
              <a:buNone/>
            </a:pPr>
            <a:r>
              <a:rPr lang="en-US" sz="2800" dirty="0" smtClean="0"/>
              <a:t>1</a:t>
            </a:r>
            <a:r>
              <a:rPr lang="en-US" sz="2800" dirty="0"/>
              <a:t>. Click the </a:t>
            </a:r>
            <a:r>
              <a:rPr lang="en-US" sz="2800" b="1" dirty="0"/>
              <a:t>File</a:t>
            </a:r>
            <a:r>
              <a:rPr lang="en-US" sz="2800" dirty="0"/>
              <a:t> tab, and then click </a:t>
            </a:r>
            <a:r>
              <a:rPr lang="en-US" sz="2800" b="1" dirty="0"/>
              <a:t>Options</a:t>
            </a:r>
            <a:r>
              <a:rPr lang="en-US" sz="2800" dirty="0"/>
              <a:t>.</a:t>
            </a:r>
            <a:br>
              <a:rPr lang="en-US" sz="2800" dirty="0"/>
            </a:br>
            <a:r>
              <a:rPr lang="en-US" sz="2800" dirty="0"/>
              <a:t>2. Click </a:t>
            </a:r>
            <a:r>
              <a:rPr lang="en-US" sz="2800" b="1" dirty="0"/>
              <a:t>Advanced</a:t>
            </a:r>
            <a:r>
              <a:rPr lang="en-US" sz="2800" dirty="0"/>
              <a:t>, and then click to clear the </a:t>
            </a:r>
            <a:r>
              <a:rPr lang="en-US" sz="2800" b="1" dirty="0"/>
              <a:t>Ignore other applications that use Dynamic Data Exchange (DDE)</a:t>
            </a:r>
            <a:r>
              <a:rPr lang="en-US" sz="2800" dirty="0"/>
              <a:t> check box in the </a:t>
            </a:r>
            <a:r>
              <a:rPr lang="en-US" sz="2800" b="1" dirty="0"/>
              <a:t>General</a:t>
            </a:r>
            <a:r>
              <a:rPr lang="en-US" sz="2800" dirty="0"/>
              <a:t> area.</a:t>
            </a:r>
            <a:br>
              <a:rPr lang="en-US" sz="2800" dirty="0"/>
            </a:br>
            <a:r>
              <a:rPr lang="en-US" sz="2800" dirty="0"/>
              <a:t>3. Click </a:t>
            </a:r>
            <a:r>
              <a:rPr lang="en-US" sz="2800" b="1" dirty="0"/>
              <a:t>OK</a:t>
            </a:r>
            <a:r>
              <a:rPr lang="en-US" sz="2800" dirty="0"/>
              <a:t>.</a:t>
            </a:r>
            <a:br>
              <a:rPr lang="en-US" sz="2800" dirty="0"/>
            </a:br>
            <a:r>
              <a:rPr lang="en-US" sz="2800" dirty="0"/>
              <a:t/>
            </a:r>
            <a:br>
              <a:rPr lang="en-US" sz="2800" dirty="0"/>
            </a:br>
            <a:r>
              <a:rPr lang="en-US" sz="2800" b="1" dirty="0"/>
              <a:t>Microsoft Office Excel 2007</a:t>
            </a:r>
            <a:r>
              <a:rPr lang="en-US" sz="2800" dirty="0"/>
              <a:t/>
            </a:r>
            <a:br>
              <a:rPr lang="en-US" sz="2800" dirty="0"/>
            </a:br>
            <a:r>
              <a:rPr lang="en-US" sz="2800" dirty="0"/>
              <a:t>1. Click the </a:t>
            </a:r>
            <a:r>
              <a:rPr lang="en-US" sz="2800" b="1" dirty="0"/>
              <a:t>Microsoft Office Button</a:t>
            </a:r>
            <a:r>
              <a:rPr lang="en-US" sz="2800" dirty="0"/>
              <a:t>, and then click </a:t>
            </a:r>
            <a:r>
              <a:rPr lang="en-US" sz="2800" b="1" dirty="0"/>
              <a:t>Excel Options</a:t>
            </a:r>
            <a:r>
              <a:rPr lang="en-US" sz="2800" dirty="0"/>
              <a:t>.</a:t>
            </a:r>
            <a:br>
              <a:rPr lang="en-US" sz="2800" dirty="0"/>
            </a:br>
            <a:r>
              <a:rPr lang="en-US" sz="2800" dirty="0"/>
              <a:t>2. Click </a:t>
            </a:r>
            <a:r>
              <a:rPr lang="en-US" sz="2800" b="1" dirty="0"/>
              <a:t>Advanced</a:t>
            </a:r>
            <a:r>
              <a:rPr lang="en-US" sz="2800" dirty="0"/>
              <a:t>, and then click to clear the </a:t>
            </a:r>
            <a:r>
              <a:rPr lang="en-US" sz="2800" b="1" dirty="0"/>
              <a:t>Ignore other applications that use Dynamic Data Exchange (DDE)</a:t>
            </a:r>
            <a:r>
              <a:rPr lang="en-US" sz="2800" dirty="0"/>
              <a:t> check box in the </a:t>
            </a:r>
            <a:r>
              <a:rPr lang="en-US" sz="2800" b="1" dirty="0"/>
              <a:t>General</a:t>
            </a:r>
            <a:r>
              <a:rPr lang="en-US" sz="2800" dirty="0"/>
              <a:t> area.</a:t>
            </a:r>
            <a:br>
              <a:rPr lang="en-US" sz="2800" dirty="0"/>
            </a:br>
            <a:r>
              <a:rPr lang="en-US" sz="2800" dirty="0"/>
              <a:t>3. Click </a:t>
            </a:r>
            <a:r>
              <a:rPr lang="en-US" sz="2800" b="1" dirty="0"/>
              <a:t>OK</a:t>
            </a:r>
            <a:r>
              <a:rPr lang="en-US" sz="2800" dirty="0"/>
              <a:t>.</a:t>
            </a:r>
            <a:br>
              <a:rPr lang="en-US" sz="2800" dirty="0"/>
            </a:br>
            <a:r>
              <a:rPr lang="en-US" sz="2800" dirty="0"/>
              <a:t/>
            </a:r>
            <a:br>
              <a:rPr lang="en-US" sz="2800" dirty="0"/>
            </a:br>
            <a:r>
              <a:rPr lang="en-US" sz="2800" b="1" dirty="0"/>
              <a:t>Microsoft Office Excel 2003 or earlier versions of Excel</a:t>
            </a:r>
            <a:r>
              <a:rPr lang="en-US" sz="2800" dirty="0"/>
              <a:t/>
            </a:r>
            <a:br>
              <a:rPr lang="en-US" sz="2800" dirty="0"/>
            </a:br>
            <a:r>
              <a:rPr lang="en-US" sz="2800" dirty="0"/>
              <a:t>1. Click </a:t>
            </a:r>
            <a:r>
              <a:rPr lang="en-US" sz="2800" b="1" dirty="0"/>
              <a:t>Options</a:t>
            </a:r>
            <a:r>
              <a:rPr lang="en-US" sz="2800" dirty="0"/>
              <a:t>, on the </a:t>
            </a:r>
            <a:r>
              <a:rPr lang="en-US" sz="2800" b="1" dirty="0"/>
              <a:t>Tools</a:t>
            </a:r>
            <a:r>
              <a:rPr lang="en-US" sz="2800" dirty="0"/>
              <a:t> menu.</a:t>
            </a:r>
            <a:br>
              <a:rPr lang="en-US" sz="2800" dirty="0"/>
            </a:br>
            <a:r>
              <a:rPr lang="en-US" sz="2800" dirty="0"/>
              <a:t>2. Click the </a:t>
            </a:r>
            <a:r>
              <a:rPr lang="en-US" sz="2800" b="1" dirty="0"/>
              <a:t>General</a:t>
            </a:r>
            <a:r>
              <a:rPr lang="en-US" sz="2800" dirty="0"/>
              <a:t> tab.</a:t>
            </a:r>
            <a:br>
              <a:rPr lang="en-US" sz="2800" dirty="0"/>
            </a:br>
            <a:r>
              <a:rPr lang="en-US" sz="2800" dirty="0"/>
              <a:t>3. Click to clear the </a:t>
            </a:r>
            <a:r>
              <a:rPr lang="en-US" sz="2800" b="1" dirty="0"/>
              <a:t>Ignore other applications that use Dynamic Data Exchange (DDE)</a:t>
            </a:r>
            <a:r>
              <a:rPr lang="en-US" sz="2800" dirty="0"/>
              <a:t> check box, and then click </a:t>
            </a:r>
            <a:r>
              <a:rPr lang="en-US" sz="2800" b="1" dirty="0"/>
              <a:t>OK</a:t>
            </a:r>
            <a:r>
              <a:rPr lang="en-US" sz="2800" dirty="0"/>
              <a:t>.</a:t>
            </a:r>
          </a:p>
          <a:p>
            <a:pPr marL="0" lvl="1" indent="0">
              <a:buNone/>
            </a:pPr>
            <a:endParaRPr lang="en-US" dirty="0"/>
          </a:p>
          <a:p>
            <a:pPr marL="0" lvl="1" indent="0">
              <a:buNone/>
            </a:pPr>
            <a:endParaRPr lang="en-US" dirty="0" smtClean="0"/>
          </a:p>
          <a:p>
            <a:pPr marL="0" lvl="1" indent="0">
              <a:buNone/>
            </a:pPr>
            <a:endParaRPr lang="en-US" dirty="0" smtClean="0"/>
          </a:p>
        </p:txBody>
      </p:sp>
    </p:spTree>
    <p:extLst>
      <p:ext uri="{BB962C8B-B14F-4D97-AF65-F5344CB8AC3E}">
        <p14:creationId xmlns:p14="http://schemas.microsoft.com/office/powerpoint/2010/main" val="9658468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4" name="Rectangle 3"/>
          <p:cNvSpPr>
            <a:spLocks noGrp="1"/>
          </p:cNvSpPr>
          <p:nvPr>
            <p:ph type="title"/>
          </p:nvPr>
        </p:nvSpPr>
        <p:spPr>
          <a:xfrm>
            <a:off x="1600200" y="3638550"/>
            <a:ext cx="7315200" cy="457200"/>
          </a:xfrm>
        </p:spPr>
        <p:txBody>
          <a:bodyPr>
            <a:normAutofit fontScale="90000"/>
          </a:bodyPr>
          <a:lstStyle>
            <a:extLst/>
          </a:lstStyle>
          <a:p>
            <a:r>
              <a:rPr lang="en-US" dirty="0"/>
              <a:t/>
            </a:r>
            <a:br>
              <a:rPr lang="en-US" dirty="0"/>
            </a:br>
            <a:endParaRPr lang="en-US" b="1" dirty="0"/>
          </a:p>
        </p:txBody>
      </p:sp>
      <p:sp>
        <p:nvSpPr>
          <p:cNvPr id="5" name="Rectangle 3"/>
          <p:cNvSpPr txBox="1">
            <a:spLocks/>
          </p:cNvSpPr>
          <p:nvPr/>
        </p:nvSpPr>
        <p:spPr>
          <a:xfrm>
            <a:off x="1676400" y="285750"/>
            <a:ext cx="6477000" cy="3048000"/>
          </a:xfrm>
          <a:prstGeom prst="rect">
            <a:avLst/>
          </a:prstGeom>
        </p:spPr>
        <p:txBody>
          <a:bodyPr vert="horz" anchor="ctr">
            <a:normAutofit fontScale="70000" lnSpcReduction="20000"/>
          </a:bodyPr>
          <a:lstStyle>
            <a:lvl1pPr algn="l" rtl="0" eaLnBrk="1" latinLnBrk="0" hangingPunct="1">
              <a:spcBef>
                <a:spcPct val="0"/>
              </a:spcBef>
              <a:buNone/>
              <a:defRPr sz="2800" b="0" kern="1200">
                <a:solidFill>
                  <a:srgbClr val="FFFFFF"/>
                </a:solidFill>
                <a:latin typeface="+mj-lt"/>
                <a:ea typeface="+mj-ea"/>
                <a:cs typeface="+mj-cs"/>
              </a:defRPr>
            </a:lvl1pPr>
            <a:extLst/>
          </a:lstStyle>
          <a:p>
            <a:endParaRPr lang="en-US" dirty="0" smtClean="0"/>
          </a:p>
          <a:p>
            <a:r>
              <a:rPr lang="en-US" dirty="0" smtClean="0"/>
              <a:t>Tip 3</a:t>
            </a:r>
            <a:endParaRPr lang="en-US" dirty="0"/>
          </a:p>
          <a:p>
            <a:endParaRPr lang="en-US" dirty="0" smtClean="0"/>
          </a:p>
          <a:p>
            <a:r>
              <a:rPr lang="en-US" dirty="0" smtClean="0"/>
              <a:t>TM1 Performance on Wide Area Network</a:t>
            </a:r>
          </a:p>
          <a:p>
            <a:endParaRPr lang="en-US" dirty="0"/>
          </a:p>
          <a:p>
            <a:pPr marL="514350" indent="-514350">
              <a:buAutoNum type="arabicPeriod"/>
            </a:pPr>
            <a:r>
              <a:rPr lang="en-US" dirty="0" smtClean="0"/>
              <a:t>What is a Wide Area Network ?</a:t>
            </a:r>
          </a:p>
          <a:p>
            <a:pPr marL="514350" indent="-514350">
              <a:buAutoNum type="arabicPeriod"/>
            </a:pPr>
            <a:r>
              <a:rPr lang="en-US" dirty="0" smtClean="0"/>
              <a:t>Use TM1 functions for WAN</a:t>
            </a:r>
          </a:p>
          <a:p>
            <a:pPr marL="514350" indent="-514350">
              <a:buAutoNum type="arabicPeriod"/>
            </a:pPr>
            <a:r>
              <a:rPr lang="en-US" dirty="0" smtClean="0"/>
              <a:t>Use the Citrix Portal</a:t>
            </a:r>
          </a:p>
          <a:p>
            <a:endParaRPr lang="en-US" dirty="0" smtClean="0"/>
          </a:p>
          <a:p>
            <a:r>
              <a:rPr lang="en-US" dirty="0" smtClean="0"/>
              <a:t> </a:t>
            </a:r>
          </a:p>
          <a:p>
            <a:endParaRPr lang="en-US" dirty="0" smtClean="0"/>
          </a:p>
          <a:p>
            <a:r>
              <a:rPr lang="en-US" dirty="0" smtClean="0"/>
              <a:t>      </a:t>
            </a:r>
            <a:endParaRPr lang="en-US" dirty="0"/>
          </a:p>
          <a:p>
            <a:endParaRPr lang="en-US" dirty="0"/>
          </a:p>
        </p:txBody>
      </p:sp>
    </p:spTree>
    <p:extLst>
      <p:ext uri="{BB962C8B-B14F-4D97-AF65-F5344CB8AC3E}">
        <p14:creationId xmlns:p14="http://schemas.microsoft.com/office/powerpoint/2010/main" val="295343277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TM1 Server is on a WAN</a:t>
            </a:r>
            <a:endParaRPr lang="en-US" dirty="0"/>
          </a:p>
        </p:txBody>
      </p:sp>
      <p:sp>
        <p:nvSpPr>
          <p:cNvPr id="6" name="Rectangle 5"/>
          <p:cNvSpPr>
            <a:spLocks noGrp="1"/>
          </p:cNvSpPr>
          <p:nvPr>
            <p:ph sz="quarter" idx="13"/>
          </p:nvPr>
        </p:nvSpPr>
        <p:spPr>
          <a:xfrm>
            <a:off x="609600" y="1504951"/>
            <a:ext cx="3962400" cy="3352799"/>
          </a:xfrm>
        </p:spPr>
        <p:txBody>
          <a:bodyPr>
            <a:normAutofit/>
          </a:bodyPr>
          <a:lstStyle>
            <a:extLst/>
          </a:lstStyle>
          <a:p>
            <a:pPr marL="0" indent="0">
              <a:buNone/>
            </a:pPr>
            <a:r>
              <a:rPr lang="en-US" sz="1800" b="1" dirty="0"/>
              <a:t>LAN</a:t>
            </a:r>
          </a:p>
          <a:p>
            <a:pPr>
              <a:lnSpc>
                <a:spcPct val="80000"/>
              </a:lnSpc>
            </a:pPr>
            <a:r>
              <a:rPr lang="en-US" sz="1800" dirty="0"/>
              <a:t>Stands for "Local Area Network," A LAN is a computer network limited to a small area such as an office building, university, or even a residential home. Most mid to large-sized businesses today use LANs, which makes it easy for employees to share information. </a:t>
            </a:r>
          </a:p>
          <a:p>
            <a:pPr marL="0" indent="0">
              <a:buNone/>
            </a:pPr>
            <a:endParaRPr lang="en-US" sz="1900" dirty="0"/>
          </a:p>
        </p:txBody>
      </p:sp>
      <p:sp>
        <p:nvSpPr>
          <p:cNvPr id="4" name="Rectangle 5"/>
          <p:cNvSpPr>
            <a:spLocks noGrp="1"/>
          </p:cNvSpPr>
          <p:nvPr>
            <p:ph sz="quarter" idx="13"/>
          </p:nvPr>
        </p:nvSpPr>
        <p:spPr>
          <a:xfrm>
            <a:off x="4572000" y="1504950"/>
            <a:ext cx="3962400" cy="3352799"/>
          </a:xfrm>
        </p:spPr>
        <p:txBody>
          <a:bodyPr>
            <a:normAutofit fontScale="62500" lnSpcReduction="20000"/>
          </a:bodyPr>
          <a:lstStyle>
            <a:extLst/>
          </a:lstStyle>
          <a:p>
            <a:pPr marL="0" indent="0">
              <a:buNone/>
            </a:pPr>
            <a:r>
              <a:rPr lang="en-US" b="1" dirty="0"/>
              <a:t>WAN</a:t>
            </a:r>
          </a:p>
          <a:p>
            <a:r>
              <a:rPr lang="en-US" dirty="0"/>
              <a:t>Stands for "Wide Area Network." It is similar to a Local Area Network (LAN), but it's a lot bigger. Unlike LANs, WANs are not limited to a single location. Many wide area networks span long distances via telephone lines, fiber-optic cables, or satellite links. They can also be composed of smaller LANs that are interconnected. The Internet could be described as the biggest WAN in the world.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9605440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TM1 Server is on a WAN</a:t>
            </a:r>
            <a:endParaRPr lang="en-US" dirty="0"/>
          </a:p>
        </p:txBody>
      </p:sp>
      <p:sp>
        <p:nvSpPr>
          <p:cNvPr id="5" name="Content Placeholder 4"/>
          <p:cNvSpPr>
            <a:spLocks noGrp="1"/>
          </p:cNvSpPr>
          <p:nvPr>
            <p:ph sz="quarter" idx="13"/>
          </p:nvPr>
        </p:nvSpPr>
        <p:spPr>
          <a:xfrm>
            <a:off x="609600" y="1352551"/>
            <a:ext cx="7924800" cy="3268624"/>
          </a:xfrm>
        </p:spPr>
        <p:txBody>
          <a:bodyPr>
            <a:normAutofit/>
          </a:bodyPr>
          <a:lstStyle/>
          <a:p>
            <a:pPr marL="0" indent="0">
              <a:buNone/>
            </a:pPr>
            <a:endParaRPr lang="en-US" sz="1600" dirty="0" smtClean="0"/>
          </a:p>
          <a:p>
            <a:pPr marL="0" indent="0">
              <a:buNone/>
            </a:pPr>
            <a:r>
              <a:rPr lang="en-US" sz="1600" dirty="0" smtClean="0"/>
              <a:t>WAN </a:t>
            </a:r>
            <a:r>
              <a:rPr lang="en-US" sz="1600" dirty="0"/>
              <a:t>performance is known to suffer with TM1, especially when compared to LAN performance. TM1 is a very 'chatty' application and as such the latencies and extra overhead associated with WAN connections cause the user experience to suffer. </a:t>
            </a:r>
            <a:endParaRPr lang="en-US" sz="1600" dirty="0" smtClean="0"/>
          </a:p>
          <a:p>
            <a:pPr marL="0" indent="0">
              <a:buNone/>
            </a:pPr>
            <a:endParaRPr lang="en-US" sz="1600" dirty="0" smtClean="0"/>
          </a:p>
          <a:p>
            <a:pPr marL="0" indent="0">
              <a:buNone/>
            </a:pPr>
            <a:endParaRPr lang="en-US" sz="1600" dirty="0"/>
          </a:p>
          <a:p>
            <a:pPr marL="0" indent="0">
              <a:buNone/>
            </a:pPr>
            <a:endParaRPr lang="en-US" sz="1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304800" y="2419350"/>
            <a:ext cx="8342313" cy="1254919"/>
          </a:xfrm>
        </p:spPr>
        <p:txBody>
          <a:bodyPr>
            <a:normAutofit fontScale="92500" lnSpcReduction="20000"/>
          </a:bodyPr>
          <a:lstStyle/>
          <a:p>
            <a:r>
              <a:rPr lang="en-US" sz="1800" b="1" dirty="0"/>
              <a:t>Make sure to use WAN-optimized functions in the sheets. </a:t>
            </a:r>
            <a:r>
              <a:rPr lang="en-US" sz="1800" b="1" dirty="0" smtClean="0"/>
              <a:t> For </a:t>
            </a:r>
            <a:r>
              <a:rPr lang="en-US" sz="1800" b="1" dirty="0"/>
              <a:t>example, </a:t>
            </a:r>
            <a:r>
              <a:rPr lang="en-US" sz="1800" b="1" dirty="0" smtClean="0"/>
              <a:t>use DBRW,</a:t>
            </a:r>
          </a:p>
          <a:p>
            <a:r>
              <a:rPr lang="en-US" sz="1800" b="1" dirty="0" smtClean="0"/>
              <a:t>instead </a:t>
            </a:r>
            <a:r>
              <a:rPr lang="en-US" sz="1800" b="1" dirty="0"/>
              <a:t>of </a:t>
            </a:r>
            <a:r>
              <a:rPr lang="en-US" sz="1800" b="1" dirty="0" smtClean="0"/>
              <a:t>DBR.  Keep </a:t>
            </a:r>
            <a:r>
              <a:rPr lang="en-US" sz="1800" b="1" dirty="0"/>
              <a:t>in mind that a DBRW function should not reference </a:t>
            </a:r>
            <a:r>
              <a:rPr lang="en-US" sz="1800" b="1" dirty="0" smtClean="0"/>
              <a:t>another</a:t>
            </a:r>
          </a:p>
          <a:p>
            <a:r>
              <a:rPr lang="en-US" sz="1800" b="1" dirty="0" smtClean="0"/>
              <a:t>DBRW </a:t>
            </a:r>
            <a:r>
              <a:rPr lang="en-US" sz="1800" b="1" dirty="0"/>
              <a:t>cell, so there are situations where you will need to keep a DBR in a sheet, but </a:t>
            </a:r>
            <a:r>
              <a:rPr lang="en-US" sz="1800" b="1" dirty="0" smtClean="0"/>
              <a:t>the</a:t>
            </a:r>
          </a:p>
          <a:p>
            <a:r>
              <a:rPr lang="en-US" sz="1800" b="1" dirty="0" smtClean="0"/>
              <a:t>bulk </a:t>
            </a:r>
            <a:r>
              <a:rPr lang="en-US" sz="1800" b="1" dirty="0"/>
              <a:t>of them can be changed to DBRWs for better performance</a:t>
            </a:r>
          </a:p>
        </p:txBody>
      </p:sp>
      <p:sp>
        <p:nvSpPr>
          <p:cNvPr id="2" name="Rectangle 1"/>
          <p:cNvSpPr>
            <a:spLocks noGrp="1"/>
          </p:cNvSpPr>
          <p:nvPr>
            <p:ph type="title"/>
          </p:nvPr>
        </p:nvSpPr>
        <p:spPr/>
        <p:txBody>
          <a:bodyPr>
            <a:normAutofit fontScale="90000"/>
          </a:bodyPr>
          <a:lstStyle>
            <a:extLst/>
          </a:lstStyle>
          <a:p>
            <a:r>
              <a:rPr lang="en-US" dirty="0" smtClean="0"/>
              <a:t>TM1 Functions for WANs</a:t>
            </a:r>
            <a:endParaRPr lang="en-US" dirty="0"/>
          </a:p>
        </p:txBody>
      </p:sp>
    </p:spTree>
    <p:extLst>
      <p:ext uri="{BB962C8B-B14F-4D97-AF65-F5344CB8AC3E}">
        <p14:creationId xmlns:p14="http://schemas.microsoft.com/office/powerpoint/2010/main" val="11268536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81000" y="2057400"/>
            <a:ext cx="8113713" cy="2495550"/>
          </a:xfrm>
        </p:spPr>
        <p:txBody>
          <a:bodyPr>
            <a:normAutofit fontScale="70000" lnSpcReduction="20000"/>
          </a:bodyPr>
          <a:lstStyle/>
          <a:p>
            <a:r>
              <a:rPr lang="en-US" b="1" dirty="0"/>
              <a:t>VIEW </a:t>
            </a:r>
          </a:p>
          <a:p>
            <a:pPr>
              <a:buFont typeface="Wingdings"/>
              <a:buChar char=""/>
            </a:pPr>
            <a:r>
              <a:rPr lang="en-US" sz="2200" dirty="0" smtClean="0">
                <a:solidFill>
                  <a:schemeClr val="tx1"/>
                </a:solidFill>
              </a:rPr>
              <a:t>A </a:t>
            </a:r>
            <a:r>
              <a:rPr lang="en-US" sz="2200" dirty="0">
                <a:solidFill>
                  <a:schemeClr val="tx1"/>
                </a:solidFill>
              </a:rPr>
              <a:t>single VIEW function is created when you slice a view from a cube browse. </a:t>
            </a:r>
          </a:p>
          <a:p>
            <a:pPr>
              <a:buFont typeface="Wingdings"/>
              <a:buChar char=""/>
            </a:pPr>
            <a:r>
              <a:rPr lang="en-US" sz="2200" dirty="0">
                <a:solidFill>
                  <a:schemeClr val="tx1"/>
                </a:solidFill>
              </a:rPr>
              <a:t>This function creates an optimized view of the cube specified by the cube argument. All DBR and DBRW formulas that refer to the VIEW function can then access this optimized view. In this way, results are returned much faster. </a:t>
            </a:r>
          </a:p>
          <a:p>
            <a:pPr>
              <a:buFont typeface="Wingdings"/>
              <a:buChar char=""/>
            </a:pPr>
            <a:r>
              <a:rPr lang="en-US" sz="2200" dirty="0">
                <a:solidFill>
                  <a:schemeClr val="tx1"/>
                </a:solidFill>
              </a:rPr>
              <a:t>Multiple VIEW functions can reside in the same spreadsheet if you have blocks of DBR formulas that refer to different TM1 views and/or cubes.</a:t>
            </a:r>
          </a:p>
          <a:p>
            <a:r>
              <a:rPr lang="en-US" b="1" dirty="0"/>
              <a:t>Syntax</a:t>
            </a:r>
          </a:p>
          <a:p>
            <a:r>
              <a:rPr lang="en-US" dirty="0"/>
              <a:t>VIEW(cube, e1,e2[,...e</a:t>
            </a:r>
            <a:r>
              <a:rPr lang="en-US" b="1" dirty="0"/>
              <a:t>n</a:t>
            </a:r>
            <a:r>
              <a:rPr lang="en-US" dirty="0"/>
              <a:t>])</a:t>
            </a:r>
          </a:p>
        </p:txBody>
      </p:sp>
      <p:sp>
        <p:nvSpPr>
          <p:cNvPr id="3" name="Title 2"/>
          <p:cNvSpPr>
            <a:spLocks noGrp="1"/>
          </p:cNvSpPr>
          <p:nvPr>
            <p:ph type="title"/>
          </p:nvPr>
        </p:nvSpPr>
        <p:spPr/>
        <p:txBody>
          <a:bodyPr>
            <a:normAutofit fontScale="90000"/>
          </a:bodyPr>
          <a:lstStyle/>
          <a:p>
            <a:r>
              <a:rPr lang="en-US" dirty="0" smtClean="0"/>
              <a:t>VIEW Function</a:t>
            </a:r>
            <a:endParaRPr lang="en-US" dirty="0"/>
          </a:p>
        </p:txBody>
      </p:sp>
    </p:spTree>
    <p:extLst>
      <p:ext uri="{BB962C8B-B14F-4D97-AF65-F5344CB8AC3E}">
        <p14:creationId xmlns:p14="http://schemas.microsoft.com/office/powerpoint/2010/main" val="42497281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81000" y="2057400"/>
            <a:ext cx="8113713" cy="2724150"/>
          </a:xfrm>
        </p:spPr>
        <p:txBody>
          <a:bodyPr>
            <a:normAutofit fontScale="40000" lnSpcReduction="20000"/>
          </a:bodyPr>
          <a:lstStyle/>
          <a:p>
            <a:r>
              <a:rPr lang="en-US" b="1" dirty="0"/>
              <a:t>DBRW </a:t>
            </a:r>
          </a:p>
          <a:p>
            <a:pPr marL="0"/>
            <a:r>
              <a:rPr lang="en-US" dirty="0" smtClean="0"/>
              <a:t>This </a:t>
            </a:r>
            <a:r>
              <a:rPr lang="en-US" dirty="0"/>
              <a:t>function retrieves a value from a specified TM1 cube. When all element arguments (e1, e2, etc.) to the function are leaf elements, the DBRW function can also be used to write values to the specified cube, provided that the user has appropriate access privileges to the relevant cube, dimensions, elements, and/or cells.</a:t>
            </a:r>
          </a:p>
          <a:p>
            <a:pPr marL="0"/>
            <a:r>
              <a:rPr lang="en-US" dirty="0"/>
              <a:t>This function works the same as the DBR function, with one major difference; DBRW reduces network traffic and may improve performance on wide area networks. </a:t>
            </a:r>
          </a:p>
          <a:p>
            <a:pPr marL="0"/>
            <a:r>
              <a:rPr lang="en-US" dirty="0"/>
              <a:t>In worksheets with a large number of TM1 functions, DBRW forces TM1 to execute functions in "bundles" rather than individually. Normal DBR functions are executed individually during a worksheet recalculation. DBRW functions force TM1 to execute two passes over the worksheet. In the first pass, all changed values in cells containing DBRW functions are sent in a single bundle to the cube</a:t>
            </a:r>
            <a:r>
              <a:rPr lang="en-US" dirty="0" smtClean="0"/>
              <a:t>.  </a:t>
            </a:r>
            <a:r>
              <a:rPr lang="en-US" dirty="0"/>
              <a:t>In the second pass, cube values are sent in a single bundle back to the worksheet. Consequently, the worksheet recalculates twice when DBRW functions are executed.</a:t>
            </a:r>
          </a:p>
          <a:p>
            <a:pPr marL="0"/>
            <a:r>
              <a:rPr lang="en-US" dirty="0" smtClean="0"/>
              <a:t>DBRW bundling occurs when the function is used in a standalone cell. When </a:t>
            </a:r>
            <a:r>
              <a:rPr lang="en-US" dirty="0"/>
              <a:t>DBRW functions are used in complex calculations, the function operates as a DBR function so no performance gains </a:t>
            </a:r>
            <a:r>
              <a:rPr lang="en-US" dirty="0" smtClean="0"/>
              <a:t>accrue</a:t>
            </a:r>
            <a:r>
              <a:rPr lang="en-US" dirty="0"/>
              <a:t>.</a:t>
            </a:r>
          </a:p>
          <a:p>
            <a:r>
              <a:rPr lang="en-US" b="1" dirty="0"/>
              <a:t>Syntax</a:t>
            </a:r>
          </a:p>
          <a:p>
            <a:r>
              <a:rPr lang="en-US" dirty="0"/>
              <a:t>DBRW(cube, e1, e2[,...e</a:t>
            </a:r>
            <a:r>
              <a:rPr lang="en-US" b="1" dirty="0"/>
              <a:t>n</a:t>
            </a:r>
            <a:r>
              <a:rPr lang="en-US" dirty="0"/>
              <a:t>])</a:t>
            </a:r>
          </a:p>
        </p:txBody>
      </p:sp>
      <p:sp>
        <p:nvSpPr>
          <p:cNvPr id="3" name="Title 2"/>
          <p:cNvSpPr>
            <a:spLocks noGrp="1"/>
          </p:cNvSpPr>
          <p:nvPr>
            <p:ph type="title"/>
          </p:nvPr>
        </p:nvSpPr>
        <p:spPr/>
        <p:txBody>
          <a:bodyPr>
            <a:normAutofit fontScale="90000"/>
          </a:bodyPr>
          <a:lstStyle/>
          <a:p>
            <a:r>
              <a:rPr lang="en-US" dirty="0" smtClean="0"/>
              <a:t>DBRW Function</a:t>
            </a:r>
            <a:endParaRPr lang="en-US" dirty="0"/>
          </a:p>
        </p:txBody>
      </p:sp>
    </p:spTree>
    <p:extLst>
      <p:ext uri="{BB962C8B-B14F-4D97-AF65-F5344CB8AC3E}">
        <p14:creationId xmlns:p14="http://schemas.microsoft.com/office/powerpoint/2010/main" val="13776172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81000" y="2057400"/>
            <a:ext cx="8113713" cy="2724150"/>
          </a:xfrm>
        </p:spPr>
        <p:txBody>
          <a:bodyPr>
            <a:normAutofit/>
          </a:bodyPr>
          <a:lstStyle/>
          <a:p>
            <a:r>
              <a:rPr lang="en-US" dirty="0"/>
              <a:t>DBRW </a:t>
            </a:r>
          </a:p>
          <a:p>
            <a:pPr marL="0"/>
            <a:r>
              <a:rPr lang="en-US" sz="1300" dirty="0"/>
              <a:t>This function retrieves a value from a specified TM1 </a:t>
            </a:r>
            <a:r>
              <a:rPr lang="en-US" sz="1300" dirty="0" smtClean="0"/>
              <a:t>cube. When </a:t>
            </a:r>
            <a:r>
              <a:rPr lang="en-US" sz="1300" dirty="0"/>
              <a:t>all element arguments (e1, e2, etc.) to the </a:t>
            </a:r>
            <a:r>
              <a:rPr lang="en-US" sz="1300" dirty="0" smtClean="0"/>
              <a:t>function are </a:t>
            </a:r>
            <a:r>
              <a:rPr lang="en-US" sz="1300" dirty="0"/>
              <a:t>leaf elements, the DBRW function can also be used to write values to the specified cube, provided that the </a:t>
            </a:r>
            <a:r>
              <a:rPr lang="en-US" sz="1300" dirty="0" smtClean="0"/>
              <a:t>user has </a:t>
            </a:r>
            <a:r>
              <a:rPr lang="en-US" sz="1300" dirty="0"/>
              <a:t>appropriate access privileges to the relevant cube, dimensions, elements, and/or cells.</a:t>
            </a:r>
          </a:p>
          <a:p>
            <a:pPr marL="0"/>
            <a:endParaRPr lang="en-US" dirty="0"/>
          </a:p>
        </p:txBody>
      </p:sp>
      <p:sp>
        <p:nvSpPr>
          <p:cNvPr id="3" name="Title 2"/>
          <p:cNvSpPr>
            <a:spLocks noGrp="1"/>
          </p:cNvSpPr>
          <p:nvPr>
            <p:ph type="title"/>
          </p:nvPr>
        </p:nvSpPr>
        <p:spPr/>
        <p:txBody>
          <a:bodyPr>
            <a:normAutofit fontScale="90000"/>
          </a:bodyPr>
          <a:lstStyle/>
          <a:p>
            <a:r>
              <a:rPr lang="en-US" dirty="0" smtClean="0"/>
              <a:t>DBRW Function</a:t>
            </a:r>
            <a:endParaRPr lang="en-US" dirty="0"/>
          </a:p>
        </p:txBody>
      </p:sp>
    </p:spTree>
    <p:extLst>
      <p:ext uri="{BB962C8B-B14F-4D97-AF65-F5344CB8AC3E}">
        <p14:creationId xmlns:p14="http://schemas.microsoft.com/office/powerpoint/2010/main" val="14775988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81000" y="2057400"/>
            <a:ext cx="8113713" cy="2724150"/>
          </a:xfrm>
        </p:spPr>
        <p:txBody>
          <a:bodyPr>
            <a:normAutofit fontScale="47500" lnSpcReduction="20000"/>
          </a:bodyPr>
          <a:lstStyle/>
          <a:p>
            <a:r>
              <a:rPr lang="en-US" b="1" dirty="0"/>
              <a:t>SUBNM </a:t>
            </a:r>
          </a:p>
          <a:p>
            <a:pPr marL="0"/>
            <a:r>
              <a:rPr lang="en-US" dirty="0" smtClean="0"/>
              <a:t>This </a:t>
            </a:r>
            <a:r>
              <a:rPr lang="en-US" dirty="0"/>
              <a:t>function returns the element of a dimension subset corresponding to the </a:t>
            </a:r>
            <a:r>
              <a:rPr lang="en-US" dirty="0" err="1"/>
              <a:t>IndexOrName</a:t>
            </a:r>
            <a:r>
              <a:rPr lang="en-US" dirty="0"/>
              <a:t> argument. When you double-click a cell containing a SUBNM function, the Subset Editor opens. You can then select a new element to place in your worksheet. The selected element becomes the return value of the SUBNM function, and the function automatically updates the </a:t>
            </a:r>
            <a:r>
              <a:rPr lang="en-US" dirty="0" err="1"/>
              <a:t>IndexOrName</a:t>
            </a:r>
            <a:r>
              <a:rPr lang="en-US" dirty="0"/>
              <a:t> argument to reflect the new element.</a:t>
            </a:r>
          </a:p>
          <a:p>
            <a:r>
              <a:rPr lang="en-US" dirty="0"/>
              <a:t>If you include the optional Alias parameter to this function, the function returns the alias for the selected element</a:t>
            </a:r>
          </a:p>
          <a:p>
            <a:pPr marL="0"/>
            <a:r>
              <a:rPr lang="en-US" b="1" dirty="0"/>
              <a:t>Note</a:t>
            </a:r>
            <a:r>
              <a:rPr lang="en-US" dirty="0"/>
              <a:t>: Do not use cell references as arguments with the SUBNM function. Cell references prevent the function from correctly calling and launching the Subset Editor when you double-click the cell that contains the SUBNM function</a:t>
            </a:r>
            <a:r>
              <a:rPr lang="en-US" dirty="0" smtClean="0"/>
              <a:t>.</a:t>
            </a:r>
          </a:p>
          <a:p>
            <a:pPr marL="0"/>
            <a:endParaRPr lang="en-US" dirty="0"/>
          </a:p>
          <a:p>
            <a:r>
              <a:rPr lang="en-US" b="1" dirty="0"/>
              <a:t>Syntax</a:t>
            </a:r>
          </a:p>
          <a:p>
            <a:r>
              <a:rPr lang="en-US" dirty="0"/>
              <a:t>SUBNM(Dimension, Subset, </a:t>
            </a:r>
            <a:r>
              <a:rPr lang="en-US" dirty="0" err="1"/>
              <a:t>IndexOrName</a:t>
            </a:r>
            <a:r>
              <a:rPr lang="en-US" dirty="0"/>
              <a:t>, [Alias])</a:t>
            </a:r>
          </a:p>
        </p:txBody>
      </p:sp>
      <p:sp>
        <p:nvSpPr>
          <p:cNvPr id="3" name="Title 2"/>
          <p:cNvSpPr>
            <a:spLocks noGrp="1"/>
          </p:cNvSpPr>
          <p:nvPr>
            <p:ph type="title"/>
          </p:nvPr>
        </p:nvSpPr>
        <p:spPr/>
        <p:txBody>
          <a:bodyPr>
            <a:normAutofit fontScale="90000"/>
          </a:bodyPr>
          <a:lstStyle/>
          <a:p>
            <a:r>
              <a:rPr lang="en-US" dirty="0" smtClean="0"/>
              <a:t>SUMNM Function (Optional)</a:t>
            </a:r>
            <a:endParaRPr lang="en-US" dirty="0"/>
          </a:p>
        </p:txBody>
      </p:sp>
    </p:spTree>
    <p:extLst>
      <p:ext uri="{BB962C8B-B14F-4D97-AF65-F5344CB8AC3E}">
        <p14:creationId xmlns:p14="http://schemas.microsoft.com/office/powerpoint/2010/main" val="2144969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8110"/>
            <a:ext cx="8153400" cy="1005840"/>
          </a:xfrm>
        </p:spPr>
        <p:txBody>
          <a:bodyPr/>
          <a:lstStyle/>
          <a:p>
            <a:r>
              <a:rPr lang="en-US" dirty="0" smtClean="0"/>
              <a:t>TM1 Functions – Quick Start</a:t>
            </a:r>
            <a:endParaRPr lang="en-US" dirty="0"/>
          </a:p>
        </p:txBody>
      </p:sp>
      <p:sp>
        <p:nvSpPr>
          <p:cNvPr id="3" name="Content Placeholder 2"/>
          <p:cNvSpPr>
            <a:spLocks noGrp="1"/>
          </p:cNvSpPr>
          <p:nvPr>
            <p:ph sz="quarter" idx="13"/>
          </p:nvPr>
        </p:nvSpPr>
        <p:spPr/>
        <p:txBody>
          <a:bodyPr>
            <a:normAutofit/>
          </a:bodyPr>
          <a:lstStyle/>
          <a:p>
            <a:pPr marL="0" indent="0">
              <a:buNone/>
            </a:pPr>
            <a:r>
              <a:rPr lang="en-US" sz="1600" dirty="0" smtClean="0"/>
              <a:t>A view was set up in TM1’s Planning cube.  </a:t>
            </a:r>
          </a:p>
          <a:p>
            <a:pPr marL="0" indent="0">
              <a:buNone/>
            </a:pPr>
            <a:r>
              <a:rPr lang="en-US" sz="1600" dirty="0" smtClean="0"/>
              <a:t>Slice the view to Excel.  </a:t>
            </a:r>
          </a:p>
          <a:p>
            <a:pPr marL="0" indent="0">
              <a:buNone/>
            </a:pPr>
            <a:r>
              <a:rPr lang="en-US" sz="1600" dirty="0" smtClean="0"/>
              <a:t>You can copy and paste one or more of the functions to your financial model.</a:t>
            </a:r>
          </a:p>
          <a:p>
            <a:pPr marL="342900" indent="-342900">
              <a:buAutoNum type="arabicPeriod"/>
            </a:pPr>
            <a:r>
              <a:rPr lang="en-US" sz="1600" dirty="0" smtClean="0"/>
              <a:t>Double-click on the view named ‘</a:t>
            </a:r>
            <a:r>
              <a:rPr lang="en-US" sz="1600" dirty="0" err="1" smtClean="0"/>
              <a:t>Functions_for_Workbooks</a:t>
            </a:r>
            <a:r>
              <a:rPr lang="en-US" sz="1600" dirty="0" smtClean="0"/>
              <a:t>’</a:t>
            </a:r>
          </a:p>
          <a:p>
            <a:pPr marL="342900" indent="-342900">
              <a:buAutoNum type="arabicPeriod"/>
            </a:pPr>
            <a:r>
              <a:rPr lang="en-US" sz="1600" dirty="0" smtClean="0"/>
              <a:t>Slice the View to Excel.</a:t>
            </a:r>
          </a:p>
        </p:txBody>
      </p:sp>
      <p:sp>
        <p:nvSpPr>
          <p:cNvPr id="4" name="Content Placeholder 3"/>
          <p:cNvSpPr>
            <a:spLocks noGrp="1"/>
          </p:cNvSpPr>
          <p:nvPr>
            <p:ph sz="quarter" idx="14"/>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1352550"/>
            <a:ext cx="3905250"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79805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lstStyle>
            <a:extLst/>
          </a:lstStyle>
          <a:p>
            <a:r>
              <a:rPr lang="en-US" dirty="0" smtClean="0"/>
              <a:t>To See Functions – (</a:t>
            </a:r>
            <a:r>
              <a:rPr lang="en-US" b="1" dirty="0" smtClean="0"/>
              <a:t>Ctrl</a:t>
            </a:r>
            <a:r>
              <a:rPr lang="en-US" dirty="0" smtClean="0"/>
              <a:t> + </a:t>
            </a:r>
            <a:r>
              <a:rPr lang="en-US" b="1" dirty="0" smtClean="0"/>
              <a:t>`)</a:t>
            </a:r>
            <a:endParaRPr lang="en-US" dirty="0"/>
          </a:p>
        </p:txBody>
      </p:sp>
      <p:sp>
        <p:nvSpPr>
          <p:cNvPr id="3" name="Rectangle 2"/>
          <p:cNvSpPr>
            <a:spLocks noGrp="1"/>
          </p:cNvSpPr>
          <p:nvPr>
            <p:ph sz="quarter" idx="13"/>
          </p:nvPr>
        </p:nvSpPr>
        <p:spPr>
          <a:xfrm>
            <a:off x="76200" y="1428750"/>
            <a:ext cx="2590800" cy="3429000"/>
          </a:xfrm>
        </p:spPr>
        <p:txBody>
          <a:bodyPr anchor="t">
            <a:normAutofit/>
          </a:bodyPr>
          <a:lstStyle>
            <a:extLst/>
          </a:lstStyle>
          <a:p>
            <a:pPr marL="0" indent="0">
              <a:buNone/>
            </a:pPr>
            <a:r>
              <a:rPr lang="en-US" sz="1200" dirty="0" smtClean="0"/>
              <a:t>The </a:t>
            </a:r>
            <a:r>
              <a:rPr lang="en-US" sz="1200" dirty="0"/>
              <a:t>key combination that can be used </a:t>
            </a:r>
            <a:r>
              <a:rPr lang="en-US" sz="1200" dirty="0" smtClean="0"/>
              <a:t>to show formulas </a:t>
            </a:r>
            <a:r>
              <a:rPr lang="en-US" sz="1200" dirty="0"/>
              <a:t>is</a:t>
            </a:r>
            <a:r>
              <a:rPr lang="en-US" sz="1200" dirty="0" smtClean="0"/>
              <a:t>:  </a:t>
            </a:r>
          </a:p>
          <a:p>
            <a:pPr marL="0" indent="0">
              <a:buNone/>
            </a:pPr>
            <a:r>
              <a:rPr lang="en-US" sz="1200" b="1" dirty="0"/>
              <a:t> </a:t>
            </a:r>
            <a:r>
              <a:rPr lang="en-US" sz="1200" b="1" dirty="0" smtClean="0"/>
              <a:t>   Ctrl</a:t>
            </a:r>
            <a:r>
              <a:rPr lang="en-US" sz="1200" dirty="0" smtClean="0"/>
              <a:t> </a:t>
            </a:r>
            <a:r>
              <a:rPr lang="en-US" sz="1200" dirty="0"/>
              <a:t>+ </a:t>
            </a:r>
            <a:r>
              <a:rPr lang="en-US" sz="1200" b="1" dirty="0" smtClean="0"/>
              <a:t>`</a:t>
            </a:r>
          </a:p>
          <a:p>
            <a:pPr marL="0" indent="0">
              <a:buNone/>
            </a:pPr>
            <a:r>
              <a:rPr lang="en-US" sz="1200" dirty="0"/>
              <a:t>Press and hold down the </a:t>
            </a:r>
            <a:r>
              <a:rPr lang="en-US" sz="1200" b="1" dirty="0"/>
              <a:t>Ctrl</a:t>
            </a:r>
            <a:r>
              <a:rPr lang="en-US" sz="1200" dirty="0"/>
              <a:t> key on the </a:t>
            </a:r>
            <a:r>
              <a:rPr lang="en-US" sz="1200" dirty="0" smtClean="0"/>
              <a:t>keyboard</a:t>
            </a:r>
          </a:p>
          <a:p>
            <a:pPr marL="0" indent="0">
              <a:buNone/>
            </a:pPr>
            <a:r>
              <a:rPr lang="en-US" sz="1200" dirty="0"/>
              <a:t>Press and release the </a:t>
            </a:r>
            <a:br>
              <a:rPr lang="en-US" sz="1200" dirty="0"/>
            </a:br>
            <a:r>
              <a:rPr lang="en-US" sz="1200" dirty="0"/>
              <a:t>grave accent key (</a:t>
            </a:r>
            <a:r>
              <a:rPr lang="en-US" sz="1200" b="1" dirty="0"/>
              <a:t> ` </a:t>
            </a:r>
            <a:r>
              <a:rPr lang="en-US" sz="1200" dirty="0"/>
              <a:t>) key on the keyboard without releasing the </a:t>
            </a:r>
            <a:r>
              <a:rPr lang="en-US" sz="1200" b="1" dirty="0"/>
              <a:t>Ctrl</a:t>
            </a:r>
            <a:r>
              <a:rPr lang="en-US" sz="1200" dirty="0"/>
              <a:t> key</a:t>
            </a:r>
          </a:p>
          <a:p>
            <a:pPr marL="0" indent="0">
              <a:buNone/>
            </a:pPr>
            <a:r>
              <a:rPr lang="en-US" sz="1200" dirty="0"/>
              <a:t/>
            </a:r>
            <a:br>
              <a:rPr lang="en-US" sz="1200" dirty="0"/>
            </a:br>
            <a:r>
              <a:rPr lang="en-US" sz="1200" dirty="0"/>
              <a:t>Release the </a:t>
            </a:r>
            <a:r>
              <a:rPr lang="en-US" sz="1200" b="1" dirty="0"/>
              <a:t>Ctrl</a:t>
            </a:r>
            <a:r>
              <a:rPr lang="en-US" sz="1200" dirty="0"/>
              <a:t> key</a:t>
            </a:r>
          </a:p>
          <a:p>
            <a:pPr marL="0" indent="0">
              <a:buNone/>
            </a:pPr>
            <a:r>
              <a:rPr lang="en-US" sz="1200" dirty="0"/>
              <a:t>The grave accent key is located next to the number </a:t>
            </a:r>
            <a:r>
              <a:rPr lang="en-US" sz="1200" b="1" dirty="0"/>
              <a:t>1</a:t>
            </a:r>
            <a:r>
              <a:rPr lang="en-US" sz="1200" dirty="0"/>
              <a:t> key on the top left corner of the keyboard and looks like a backwards apostrophe. </a:t>
            </a:r>
          </a:p>
          <a:p>
            <a:pPr marL="0" indent="0">
              <a:buNone/>
            </a:pPr>
            <a:endParaRPr lang="en-US" sz="1200" b="1" dirty="0" smtClean="0"/>
          </a:p>
          <a:p>
            <a:pPr marL="0" indent="0">
              <a:buNone/>
            </a:pPr>
            <a:endParaRPr lang="en-US" sz="1200" dirty="0" smtClean="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428750"/>
            <a:ext cx="6172200"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77083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18110"/>
            <a:ext cx="8153400" cy="1005840"/>
          </a:xfrm>
        </p:spPr>
        <p:txBody>
          <a:bodyPr/>
          <a:lstStyle/>
          <a:p>
            <a:r>
              <a:rPr lang="en-US" b="1" dirty="0" smtClean="0"/>
              <a:t>VIEW</a:t>
            </a:r>
            <a:r>
              <a:rPr lang="en-US" dirty="0" smtClean="0"/>
              <a:t> Function - WAN</a:t>
            </a:r>
            <a:endParaRPr lang="en-US" dirty="0"/>
          </a:p>
        </p:txBody>
      </p:sp>
      <p:sp>
        <p:nvSpPr>
          <p:cNvPr id="3" name="Rectangle 2"/>
          <p:cNvSpPr>
            <a:spLocks noGrp="1"/>
          </p:cNvSpPr>
          <p:nvPr>
            <p:ph sz="quarter" idx="13"/>
          </p:nvPr>
        </p:nvSpPr>
        <p:spPr>
          <a:xfrm>
            <a:off x="152400" y="1428750"/>
            <a:ext cx="3962400" cy="3429000"/>
          </a:xfrm>
        </p:spPr>
        <p:txBody>
          <a:bodyPr anchor="t">
            <a:normAutofit/>
          </a:bodyPr>
          <a:lstStyle>
            <a:extLst/>
          </a:lstStyle>
          <a:p>
            <a:pPr marL="0" lvl="1" indent="0">
              <a:buNone/>
            </a:pPr>
            <a:r>
              <a:rPr lang="en-US" sz="1400" dirty="0"/>
              <a:t>Utilize the View function in your sheets as this will make the sending/retrieval of data faster. If you don't use at least one View function then your DBRW </a:t>
            </a:r>
            <a:r>
              <a:rPr lang="en-US" sz="1400" dirty="0" smtClean="0"/>
              <a:t>formula </a:t>
            </a:r>
            <a:r>
              <a:rPr lang="en-US" sz="1400" dirty="0"/>
              <a:t>may be behaving more like DBRs - each traveling in separate packets</a:t>
            </a:r>
            <a:r>
              <a:rPr lang="en-US" sz="1600" dirty="0"/>
              <a:t>. </a:t>
            </a:r>
            <a:endParaRPr lang="en-US" sz="1600" dirty="0" smtClean="0"/>
          </a:p>
          <a:p>
            <a:pPr marL="0" lvl="1" indent="0">
              <a:buNone/>
            </a:pPr>
            <a:r>
              <a:rPr lang="en-US" sz="1600" b="1" dirty="0" smtClean="0"/>
              <a:t>VIEW Function:</a:t>
            </a:r>
          </a:p>
          <a:p>
            <a:pPr marL="0" lvl="1" indent="0">
              <a:buNone/>
            </a:pPr>
            <a:r>
              <a:rPr lang="en-US" sz="1000" dirty="0"/>
              <a:t>=VIEW("budget:Planning",$B$2,$B$3,"!",$B$4,$B$5,$B$6,$B$7,$B$8,"!",$B$9,$B$10,$B$11</a:t>
            </a:r>
            <a:r>
              <a:rPr lang="en-US" sz="1000" dirty="0" smtClean="0"/>
              <a:t>)</a:t>
            </a:r>
          </a:p>
          <a:p>
            <a:pPr marL="0" lvl="1" indent="0">
              <a:buNone/>
            </a:pPr>
            <a:endParaRPr lang="en-US" sz="1000" dirty="0" smtClean="0"/>
          </a:p>
          <a:p>
            <a:pPr marL="0" lvl="1" indent="0">
              <a:buNone/>
            </a:pPr>
            <a:r>
              <a:rPr lang="en-US" sz="1000" b="1" dirty="0" smtClean="0"/>
              <a:t>Note how ‘!” is used for row or column values.</a:t>
            </a:r>
          </a:p>
          <a:p>
            <a:pPr marL="0" lvl="1" indent="0">
              <a:buNone/>
            </a:pPr>
            <a:r>
              <a:rPr lang="en-US" sz="1000" dirty="0" smtClean="0"/>
              <a:t>Specific cell references are used for Header references</a:t>
            </a:r>
          </a:p>
          <a:p>
            <a:pPr marL="0" lvl="1" indent="0">
              <a:buNone/>
            </a:pPr>
            <a:r>
              <a:rPr lang="en-US" sz="1000" dirty="0" smtClean="0"/>
              <a:t>You must modify your VIEW functions so that Row and Column function arguments use “!” and Header function arguments use the specific cell references.</a:t>
            </a:r>
          </a:p>
          <a:p>
            <a:pPr marL="0" lvl="1" indent="0">
              <a:buNone/>
            </a:pPr>
            <a:endParaRPr lang="en-US" sz="1000" b="1" dirty="0"/>
          </a:p>
          <a:p>
            <a:pPr marL="0" lvl="1" indent="0">
              <a:buNone/>
            </a:pPr>
            <a:endParaRPr lang="en-US" sz="1000" b="1" dirty="0" smtClean="0"/>
          </a:p>
          <a:p>
            <a:pPr marL="0" lvl="1" indent="0">
              <a:buNone/>
            </a:pPr>
            <a:endParaRPr lang="en-US" sz="1000" b="1" dirty="0" smtClean="0"/>
          </a:p>
          <a:p>
            <a:pPr marL="0" lvl="1" indent="0">
              <a:buNone/>
            </a:pPr>
            <a:endParaRPr lang="en-US" sz="1000" b="1" dirty="0" smtClean="0"/>
          </a:p>
        </p:txBody>
      </p:sp>
      <p:sp>
        <p:nvSpPr>
          <p:cNvPr id="16" name="Content Placeholder 15"/>
          <p:cNvSpPr>
            <a:spLocks noGrp="1"/>
          </p:cNvSpPr>
          <p:nvPr>
            <p:ph sz="quarter" idx="14"/>
          </p:nvPr>
        </p:nvSpPr>
        <p:spPr/>
        <p:txBody>
          <a:bodyPr/>
          <a:lstStyle/>
          <a:p>
            <a:endParaRPr lang="en-US" dirty="0"/>
          </a:p>
        </p:txBody>
      </p:sp>
      <p:sp>
        <p:nvSpPr>
          <p:cNvPr id="18" name="Text Placeholder 17"/>
          <p:cNvSpPr>
            <a:spLocks noGrp="1"/>
          </p:cNvSpPr>
          <p:nvPr>
            <p:ph type="body" sz="quarter" idx="19"/>
          </p:nvPr>
        </p:nvSpPr>
        <p:spPr/>
        <p:txBody>
          <a:bodyPr/>
          <a:lstStyle/>
          <a:p>
            <a:endParaRPr lang="en-US"/>
          </a:p>
        </p:txBody>
      </p:sp>
      <p:cxnSp>
        <p:nvCxnSpPr>
          <p:cNvPr id="20" name="Straight Arrow Connector 19"/>
          <p:cNvCxnSpPr/>
          <p:nvPr/>
        </p:nvCxnSpPr>
        <p:spPr>
          <a:xfrm flipV="1">
            <a:off x="1752600" y="2266950"/>
            <a:ext cx="2743200" cy="5334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352550"/>
            <a:ext cx="4233138" cy="37490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TextBox 22"/>
          <p:cNvSpPr txBox="1"/>
          <p:nvPr/>
        </p:nvSpPr>
        <p:spPr>
          <a:xfrm>
            <a:off x="6858000" y="2419350"/>
            <a:ext cx="704039" cy="276999"/>
          </a:xfrm>
          <a:prstGeom prst="rect">
            <a:avLst/>
          </a:prstGeom>
          <a:noFill/>
        </p:spPr>
        <p:txBody>
          <a:bodyPr wrap="none" rtlCol="0">
            <a:spAutoFit/>
          </a:bodyPr>
          <a:lstStyle/>
          <a:p>
            <a:r>
              <a:rPr lang="en-US" sz="1200" dirty="0" smtClean="0"/>
              <a:t>Headers</a:t>
            </a:r>
            <a:endParaRPr lang="en-US" sz="1200" dirty="0"/>
          </a:p>
        </p:txBody>
      </p:sp>
      <p:sp>
        <p:nvSpPr>
          <p:cNvPr id="29" name="TextBox 28"/>
          <p:cNvSpPr txBox="1"/>
          <p:nvPr/>
        </p:nvSpPr>
        <p:spPr>
          <a:xfrm>
            <a:off x="6714612" y="2952750"/>
            <a:ext cx="676788" cy="276999"/>
          </a:xfrm>
          <a:prstGeom prst="rect">
            <a:avLst/>
          </a:prstGeom>
          <a:noFill/>
        </p:spPr>
        <p:txBody>
          <a:bodyPr wrap="none" rtlCol="0">
            <a:spAutoFit/>
          </a:bodyPr>
          <a:lstStyle/>
          <a:p>
            <a:r>
              <a:rPr lang="en-US" sz="1200" dirty="0" smtClean="0"/>
              <a:t>Columns</a:t>
            </a:r>
            <a:endParaRPr lang="en-US" sz="1200" dirty="0"/>
          </a:p>
        </p:txBody>
      </p:sp>
      <p:sp>
        <p:nvSpPr>
          <p:cNvPr id="30" name="TextBox 29"/>
          <p:cNvSpPr txBox="1"/>
          <p:nvPr/>
        </p:nvSpPr>
        <p:spPr>
          <a:xfrm>
            <a:off x="5384063" y="3943350"/>
            <a:ext cx="483337" cy="276999"/>
          </a:xfrm>
          <a:prstGeom prst="rect">
            <a:avLst/>
          </a:prstGeom>
          <a:noFill/>
        </p:spPr>
        <p:txBody>
          <a:bodyPr wrap="none" rtlCol="0">
            <a:spAutoFit/>
          </a:bodyPr>
          <a:lstStyle/>
          <a:p>
            <a:r>
              <a:rPr lang="en-US" sz="1200" dirty="0" smtClean="0"/>
              <a:t>Rows</a:t>
            </a:r>
            <a:endParaRPr lang="en-US" sz="1200" dirty="0"/>
          </a:p>
        </p:txBody>
      </p:sp>
    </p:spTree>
    <p:extLst>
      <p:ext uri="{BB962C8B-B14F-4D97-AF65-F5344CB8AC3E}">
        <p14:creationId xmlns:p14="http://schemas.microsoft.com/office/powerpoint/2010/main" val="5541562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352550"/>
            <a:ext cx="4951430" cy="37947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itle 12"/>
          <p:cNvSpPr>
            <a:spLocks noGrp="1"/>
          </p:cNvSpPr>
          <p:nvPr>
            <p:ph type="title"/>
          </p:nvPr>
        </p:nvSpPr>
        <p:spPr>
          <a:xfrm>
            <a:off x="0" y="118110"/>
            <a:ext cx="8153400" cy="1005840"/>
          </a:xfrm>
        </p:spPr>
        <p:txBody>
          <a:bodyPr/>
          <a:lstStyle/>
          <a:p>
            <a:r>
              <a:rPr lang="en-US" b="1" dirty="0" smtClean="0"/>
              <a:t>DBRW</a:t>
            </a:r>
            <a:r>
              <a:rPr lang="en-US" dirty="0" smtClean="0"/>
              <a:t> Function - WAN</a:t>
            </a:r>
            <a:endParaRPr lang="en-US" dirty="0"/>
          </a:p>
        </p:txBody>
      </p:sp>
      <p:sp>
        <p:nvSpPr>
          <p:cNvPr id="3" name="Rectangle 2"/>
          <p:cNvSpPr>
            <a:spLocks noGrp="1"/>
          </p:cNvSpPr>
          <p:nvPr>
            <p:ph sz="quarter" idx="13"/>
          </p:nvPr>
        </p:nvSpPr>
        <p:spPr>
          <a:xfrm>
            <a:off x="152400" y="1428750"/>
            <a:ext cx="3505200" cy="3429000"/>
          </a:xfrm>
        </p:spPr>
        <p:txBody>
          <a:bodyPr anchor="t">
            <a:normAutofit/>
          </a:bodyPr>
          <a:lstStyle>
            <a:extLst/>
          </a:lstStyle>
          <a:p>
            <a:pPr marL="0" lvl="1" indent="0">
              <a:buNone/>
            </a:pPr>
            <a:r>
              <a:rPr lang="en-US" sz="1600" dirty="0" smtClean="0"/>
              <a:t>In your financial models, you should use TM1 functions in the same way that a slice from a cube viewer is created.</a:t>
            </a:r>
          </a:p>
          <a:p>
            <a:pPr marL="0" lvl="1" indent="0">
              <a:buNone/>
            </a:pPr>
            <a:endParaRPr lang="en-US" sz="1600" dirty="0" smtClean="0"/>
          </a:p>
          <a:p>
            <a:pPr marL="0" lvl="1" indent="0">
              <a:buNone/>
            </a:pPr>
            <a:r>
              <a:rPr lang="en-US" sz="1600" dirty="0" smtClean="0"/>
              <a:t>DBRW Formula:</a:t>
            </a:r>
          </a:p>
          <a:p>
            <a:pPr marL="0" lvl="1" indent="0">
              <a:buNone/>
            </a:pPr>
            <a:r>
              <a:rPr lang="en-US" sz="1000" dirty="0"/>
              <a:t>=DBRW($B$1,$B$2,$B$3,$A15,$B$4,$B$5,$B$6,$B$7,$B$8,C$14,$B$9,$B$10,$B$11)</a:t>
            </a:r>
            <a:endParaRPr lang="en-US" sz="1000" dirty="0" smtClean="0"/>
          </a:p>
          <a:p>
            <a:pPr marL="0" lvl="1" indent="0">
              <a:buNone/>
            </a:pPr>
            <a:endParaRPr lang="en-US" sz="1000" b="1" dirty="0" smtClean="0"/>
          </a:p>
          <a:p>
            <a:pPr marL="0" lvl="1" indent="0">
              <a:buNone/>
            </a:pPr>
            <a:endParaRPr lang="en-US" sz="1000" b="1" dirty="0" smtClean="0"/>
          </a:p>
        </p:txBody>
      </p:sp>
      <p:cxnSp>
        <p:nvCxnSpPr>
          <p:cNvPr id="20" name="Straight Arrow Connector 19"/>
          <p:cNvCxnSpPr/>
          <p:nvPr/>
        </p:nvCxnSpPr>
        <p:spPr>
          <a:xfrm>
            <a:off x="3581400" y="3153549"/>
            <a:ext cx="3276600" cy="48500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6858000" y="2419350"/>
            <a:ext cx="704039" cy="276999"/>
          </a:xfrm>
          <a:prstGeom prst="rect">
            <a:avLst/>
          </a:prstGeom>
          <a:noFill/>
        </p:spPr>
        <p:txBody>
          <a:bodyPr wrap="none" rtlCol="0">
            <a:spAutoFit/>
          </a:bodyPr>
          <a:lstStyle/>
          <a:p>
            <a:r>
              <a:rPr lang="en-US" sz="1200" dirty="0" smtClean="0"/>
              <a:t>Headers</a:t>
            </a:r>
            <a:endParaRPr lang="en-US" sz="1200" dirty="0"/>
          </a:p>
        </p:txBody>
      </p:sp>
      <p:sp>
        <p:nvSpPr>
          <p:cNvPr id="29" name="TextBox 28"/>
          <p:cNvSpPr txBox="1"/>
          <p:nvPr/>
        </p:nvSpPr>
        <p:spPr>
          <a:xfrm>
            <a:off x="7162800" y="2876550"/>
            <a:ext cx="676788" cy="276999"/>
          </a:xfrm>
          <a:prstGeom prst="rect">
            <a:avLst/>
          </a:prstGeom>
          <a:noFill/>
        </p:spPr>
        <p:txBody>
          <a:bodyPr wrap="none" rtlCol="0">
            <a:spAutoFit/>
          </a:bodyPr>
          <a:lstStyle/>
          <a:p>
            <a:r>
              <a:rPr lang="en-US" sz="1200" dirty="0" smtClean="0"/>
              <a:t>Columns</a:t>
            </a:r>
            <a:endParaRPr lang="en-US" sz="1200" dirty="0"/>
          </a:p>
        </p:txBody>
      </p:sp>
      <p:sp>
        <p:nvSpPr>
          <p:cNvPr id="30" name="TextBox 29"/>
          <p:cNvSpPr txBox="1"/>
          <p:nvPr/>
        </p:nvSpPr>
        <p:spPr>
          <a:xfrm>
            <a:off x="5867400" y="3943350"/>
            <a:ext cx="483337" cy="276999"/>
          </a:xfrm>
          <a:prstGeom prst="rect">
            <a:avLst/>
          </a:prstGeom>
          <a:noFill/>
        </p:spPr>
        <p:txBody>
          <a:bodyPr wrap="none" rtlCol="0">
            <a:spAutoFit/>
          </a:bodyPr>
          <a:lstStyle/>
          <a:p>
            <a:r>
              <a:rPr lang="en-US" sz="1200" dirty="0" smtClean="0"/>
              <a:t>Rows</a:t>
            </a:r>
            <a:endParaRPr lang="en-US" sz="1200" dirty="0"/>
          </a:p>
        </p:txBody>
      </p:sp>
    </p:spTree>
    <p:extLst>
      <p:ext uri="{BB962C8B-B14F-4D97-AF65-F5344CB8AC3E}">
        <p14:creationId xmlns:p14="http://schemas.microsoft.com/office/powerpoint/2010/main" val="13684351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WCISKO~1\AppData\Local\Temp\SNAGHTML2b5464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352550"/>
            <a:ext cx="4492625" cy="3581400"/>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2"/>
          <p:cNvSpPr>
            <a:spLocks noGrp="1"/>
          </p:cNvSpPr>
          <p:nvPr>
            <p:ph type="title"/>
          </p:nvPr>
        </p:nvSpPr>
        <p:spPr>
          <a:xfrm>
            <a:off x="0" y="118110"/>
            <a:ext cx="8153400" cy="1005840"/>
          </a:xfrm>
        </p:spPr>
        <p:txBody>
          <a:bodyPr/>
          <a:lstStyle/>
          <a:p>
            <a:r>
              <a:rPr lang="en-US" b="1" dirty="0" smtClean="0"/>
              <a:t>SUBNM</a:t>
            </a:r>
            <a:r>
              <a:rPr lang="en-US" dirty="0" smtClean="0"/>
              <a:t> Formula </a:t>
            </a:r>
            <a:endParaRPr lang="en-US" dirty="0"/>
          </a:p>
        </p:txBody>
      </p:sp>
      <p:sp>
        <p:nvSpPr>
          <p:cNvPr id="3" name="Rectangle 2"/>
          <p:cNvSpPr>
            <a:spLocks noGrp="1"/>
          </p:cNvSpPr>
          <p:nvPr>
            <p:ph sz="quarter" idx="13"/>
          </p:nvPr>
        </p:nvSpPr>
        <p:spPr>
          <a:xfrm>
            <a:off x="152400" y="1428750"/>
            <a:ext cx="3505200" cy="3429000"/>
          </a:xfrm>
        </p:spPr>
        <p:txBody>
          <a:bodyPr anchor="t">
            <a:normAutofit/>
          </a:bodyPr>
          <a:lstStyle>
            <a:extLst/>
          </a:lstStyle>
          <a:p>
            <a:pPr marL="0" lvl="1" indent="0">
              <a:buNone/>
            </a:pPr>
            <a:r>
              <a:rPr lang="en-US" sz="1600" dirty="0"/>
              <a:t>You do not have to use </a:t>
            </a:r>
            <a:r>
              <a:rPr lang="en-US" sz="1600" dirty="0" smtClean="0"/>
              <a:t>the SUBNM </a:t>
            </a:r>
            <a:r>
              <a:rPr lang="en-US" sz="1600" dirty="0"/>
              <a:t>functions.  They are nice, since you can double click on them and select a value.</a:t>
            </a:r>
          </a:p>
          <a:p>
            <a:pPr marL="0" lvl="1" indent="0">
              <a:buNone/>
            </a:pPr>
            <a:r>
              <a:rPr lang="en-US" sz="1600" dirty="0" smtClean="0"/>
              <a:t>If you use them, use them for Header values.</a:t>
            </a:r>
          </a:p>
          <a:p>
            <a:pPr marL="0" lvl="1" indent="0">
              <a:buNone/>
            </a:pPr>
            <a:endParaRPr lang="en-US" sz="1600" dirty="0" smtClean="0"/>
          </a:p>
          <a:p>
            <a:pPr marL="0" lvl="1" indent="0">
              <a:buNone/>
            </a:pPr>
            <a:r>
              <a:rPr lang="en-US" sz="1600" dirty="0" smtClean="0"/>
              <a:t>SUBNM Formula:</a:t>
            </a:r>
          </a:p>
          <a:p>
            <a:pPr marL="0" lvl="1" indent="0">
              <a:buNone/>
            </a:pPr>
            <a:r>
              <a:rPr lang="en-US" sz="1000" dirty="0"/>
              <a:t>=SUBNM("</a:t>
            </a:r>
            <a:r>
              <a:rPr lang="en-US" sz="1000" dirty="0" err="1"/>
              <a:t>budget:GL</a:t>
            </a:r>
            <a:r>
              <a:rPr lang="en-US" sz="1000" dirty="0"/>
              <a:t> </a:t>
            </a:r>
            <a:r>
              <a:rPr lang="en-US" sz="1000" dirty="0" err="1"/>
              <a:t>Subaccount","","All</a:t>
            </a:r>
            <a:r>
              <a:rPr lang="en-US" sz="1000" dirty="0"/>
              <a:t> Subaccounts</a:t>
            </a:r>
            <a:r>
              <a:rPr lang="en-US" sz="1000" dirty="0" smtClean="0"/>
              <a:t>")</a:t>
            </a:r>
          </a:p>
          <a:p>
            <a:pPr marL="0" lvl="1" indent="0">
              <a:buNone/>
            </a:pPr>
            <a:endParaRPr lang="en-US" sz="1000" dirty="0" smtClean="0"/>
          </a:p>
          <a:p>
            <a:pPr marL="0" lvl="1" indent="0">
              <a:buNone/>
            </a:pPr>
            <a:endParaRPr lang="en-US" sz="1000" b="1" dirty="0" smtClean="0"/>
          </a:p>
          <a:p>
            <a:pPr marL="0" lvl="1" indent="0">
              <a:buNone/>
            </a:pPr>
            <a:endParaRPr lang="en-US" sz="1000" b="1" dirty="0" smtClean="0"/>
          </a:p>
        </p:txBody>
      </p:sp>
      <p:sp>
        <p:nvSpPr>
          <p:cNvPr id="23" name="TextBox 22"/>
          <p:cNvSpPr txBox="1"/>
          <p:nvPr/>
        </p:nvSpPr>
        <p:spPr>
          <a:xfrm>
            <a:off x="7068361" y="2419350"/>
            <a:ext cx="704039" cy="276999"/>
          </a:xfrm>
          <a:prstGeom prst="rect">
            <a:avLst/>
          </a:prstGeom>
          <a:noFill/>
        </p:spPr>
        <p:txBody>
          <a:bodyPr wrap="none" rtlCol="0">
            <a:spAutoFit/>
          </a:bodyPr>
          <a:lstStyle/>
          <a:p>
            <a:r>
              <a:rPr lang="en-US" sz="1200" dirty="0" smtClean="0"/>
              <a:t>Headers</a:t>
            </a:r>
            <a:endParaRPr lang="en-US" sz="1200" dirty="0"/>
          </a:p>
        </p:txBody>
      </p:sp>
      <p:sp>
        <p:nvSpPr>
          <p:cNvPr id="29" name="TextBox 28"/>
          <p:cNvSpPr txBox="1"/>
          <p:nvPr/>
        </p:nvSpPr>
        <p:spPr>
          <a:xfrm>
            <a:off x="7629012" y="3056751"/>
            <a:ext cx="676788" cy="276999"/>
          </a:xfrm>
          <a:prstGeom prst="rect">
            <a:avLst/>
          </a:prstGeom>
          <a:noFill/>
        </p:spPr>
        <p:txBody>
          <a:bodyPr wrap="none" rtlCol="0">
            <a:spAutoFit/>
          </a:bodyPr>
          <a:lstStyle/>
          <a:p>
            <a:r>
              <a:rPr lang="en-US" sz="1200" dirty="0" smtClean="0"/>
              <a:t>Columns</a:t>
            </a:r>
            <a:endParaRPr lang="en-US" sz="1200" dirty="0"/>
          </a:p>
        </p:txBody>
      </p:sp>
      <p:sp>
        <p:nvSpPr>
          <p:cNvPr id="30" name="TextBox 29"/>
          <p:cNvSpPr txBox="1"/>
          <p:nvPr/>
        </p:nvSpPr>
        <p:spPr>
          <a:xfrm>
            <a:off x="5638800" y="3867150"/>
            <a:ext cx="483337" cy="276999"/>
          </a:xfrm>
          <a:prstGeom prst="rect">
            <a:avLst/>
          </a:prstGeom>
          <a:noFill/>
        </p:spPr>
        <p:txBody>
          <a:bodyPr wrap="none" rtlCol="0">
            <a:spAutoFit/>
          </a:bodyPr>
          <a:lstStyle/>
          <a:p>
            <a:r>
              <a:rPr lang="en-US" sz="1200" dirty="0" smtClean="0"/>
              <a:t>Rows</a:t>
            </a:r>
            <a:endParaRPr lang="en-US" sz="1200" dirty="0"/>
          </a:p>
        </p:txBody>
      </p:sp>
    </p:spTree>
    <p:extLst>
      <p:ext uri="{BB962C8B-B14F-4D97-AF65-F5344CB8AC3E}">
        <p14:creationId xmlns:p14="http://schemas.microsoft.com/office/powerpoint/2010/main" val="35803553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TM1 Formula - References</a:t>
            </a:r>
            <a:endParaRPr lang="en-US" dirty="0"/>
          </a:p>
        </p:txBody>
      </p:sp>
      <p:sp>
        <p:nvSpPr>
          <p:cNvPr id="6" name="Content Placeholder 5"/>
          <p:cNvSpPr>
            <a:spLocks noGrp="1"/>
          </p:cNvSpPr>
          <p:nvPr>
            <p:ph sz="quarter" idx="13"/>
          </p:nvPr>
        </p:nvSpPr>
        <p:spPr/>
        <p:txBody>
          <a:bodyPr/>
          <a:lstStyle/>
          <a:p>
            <a:pPr marL="0" indent="0">
              <a:buNone/>
            </a:pPr>
            <a:endParaRPr lang="en-US" sz="1200" dirty="0" smtClean="0"/>
          </a:p>
          <a:p>
            <a:pPr marL="0" indent="0">
              <a:buNone/>
            </a:pPr>
            <a:r>
              <a:rPr lang="en-US" sz="1200" dirty="0" smtClean="0"/>
              <a:t>You might find it useful to print out the following 2 slides as a reference:</a:t>
            </a:r>
          </a:p>
          <a:p>
            <a:pPr marL="0" indent="0">
              <a:buNone/>
            </a:pPr>
            <a:endParaRPr lang="en-US" sz="1200" dirty="0" smtClean="0"/>
          </a:p>
          <a:p>
            <a:pPr marL="0" indent="0">
              <a:buNone/>
            </a:pPr>
            <a:r>
              <a:rPr lang="en-US" sz="1200" b="1" dirty="0"/>
              <a:t>DBRW – Planning Cube </a:t>
            </a:r>
            <a:r>
              <a:rPr lang="en-US" sz="1200" b="1" dirty="0" smtClean="0"/>
              <a:t>Template. </a:t>
            </a:r>
          </a:p>
          <a:p>
            <a:pPr marL="0" indent="0">
              <a:buNone/>
            </a:pPr>
            <a:r>
              <a:rPr lang="en-US" sz="1200" dirty="0" smtClean="0"/>
              <a:t>Provides a visual reminder of the positions of the DBRW function’s arguments in the Planning cube (entity, </a:t>
            </a:r>
            <a:r>
              <a:rPr lang="en-US" sz="1200" dirty="0" err="1" smtClean="0"/>
              <a:t>dept</a:t>
            </a:r>
            <a:r>
              <a:rPr lang="en-US" sz="1200" dirty="0" smtClean="0"/>
              <a:t>…).</a:t>
            </a:r>
          </a:p>
          <a:p>
            <a:pPr marL="0" indent="0">
              <a:buNone/>
            </a:pPr>
            <a:r>
              <a:rPr lang="en-US" sz="1200" dirty="0" smtClean="0"/>
              <a:t>Can be used when developing/modifying your financial model to record the cell references ($B$2) of functions arguments.</a:t>
            </a:r>
          </a:p>
          <a:p>
            <a:pPr marL="0" indent="0">
              <a:buNone/>
            </a:pPr>
            <a:endParaRPr lang="en-US" sz="1200" dirty="0" smtClean="0"/>
          </a:p>
          <a:p>
            <a:pPr marL="0" indent="0">
              <a:buNone/>
            </a:pPr>
            <a:r>
              <a:rPr lang="en-US" sz="1200" b="1" dirty="0" smtClean="0"/>
              <a:t>VIEW </a:t>
            </a:r>
            <a:r>
              <a:rPr lang="en-US" sz="1200" b="1" dirty="0"/>
              <a:t>– Planning Cube Template. </a:t>
            </a:r>
          </a:p>
          <a:p>
            <a:pPr marL="0" indent="0">
              <a:buNone/>
            </a:pPr>
            <a:r>
              <a:rPr lang="en-US" sz="1200" dirty="0"/>
              <a:t>Provides a visual reminder of the positions of the </a:t>
            </a:r>
            <a:r>
              <a:rPr lang="en-US" sz="1200" dirty="0" smtClean="0"/>
              <a:t>VIEW function’s </a:t>
            </a:r>
            <a:r>
              <a:rPr lang="en-US" sz="1200" dirty="0"/>
              <a:t>arguments in the Planning cube (entity, </a:t>
            </a:r>
            <a:r>
              <a:rPr lang="en-US" sz="1200" dirty="0" err="1"/>
              <a:t>dept</a:t>
            </a:r>
            <a:r>
              <a:rPr lang="en-US" sz="1200" dirty="0"/>
              <a:t>…).</a:t>
            </a:r>
          </a:p>
          <a:p>
            <a:pPr marL="0" indent="0">
              <a:buNone/>
            </a:pPr>
            <a:r>
              <a:rPr lang="en-US" sz="1200" dirty="0"/>
              <a:t>Can be used when developing/modifying your financial model to record the cell references ($B$2) of functions arguments.</a:t>
            </a:r>
          </a:p>
          <a:p>
            <a:pPr marL="0" indent="0">
              <a:buNone/>
            </a:pPr>
            <a:endParaRPr lang="en-US" sz="1200" dirty="0"/>
          </a:p>
          <a:p>
            <a:pPr marL="0" indent="0">
              <a:buNone/>
            </a:pPr>
            <a:endParaRPr lang="en-US" sz="1200" dirty="0" smtClean="0"/>
          </a:p>
          <a:p>
            <a:pPr marL="0" indent="0">
              <a:buNone/>
            </a:pPr>
            <a:endParaRPr lang="en-US" sz="1200" dirty="0" smtClean="0"/>
          </a:p>
          <a:p>
            <a:pPr marL="0" indent="0">
              <a:buNone/>
            </a:pPr>
            <a:endParaRPr lang="en-US" sz="1200" dirty="0" smtClean="0"/>
          </a:p>
          <a:p>
            <a:endParaRPr lang="en-US" dirty="0"/>
          </a:p>
        </p:txBody>
      </p:sp>
    </p:spTree>
    <p:extLst>
      <p:ext uri="{BB962C8B-B14F-4D97-AF65-F5344CB8AC3E}">
        <p14:creationId xmlns:p14="http://schemas.microsoft.com/office/powerpoint/2010/main" val="15194338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normAutofit/>
          </a:bodyPr>
          <a:lstStyle>
            <a:extLst/>
          </a:lstStyle>
          <a:p>
            <a:r>
              <a:rPr lang="en-US" b="1" dirty="0" smtClean="0"/>
              <a:t>DBRW</a:t>
            </a:r>
            <a:r>
              <a:rPr lang="en-US" dirty="0" smtClean="0"/>
              <a:t> – Planning Cube Template</a:t>
            </a:r>
            <a:endParaRPr lang="en-US" dirty="0"/>
          </a:p>
        </p:txBody>
      </p:sp>
      <p:sp>
        <p:nvSpPr>
          <p:cNvPr id="18" name="Rectangle 104"/>
          <p:cNvSpPr>
            <a:spLocks noChangeArrowheads="1"/>
          </p:cNvSpPr>
          <p:nvPr/>
        </p:nvSpPr>
        <p:spPr bwMode="auto">
          <a:xfrm>
            <a:off x="674143" y="1747838"/>
            <a:ext cx="609600"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Entity</a:t>
            </a:r>
            <a:endParaRPr lang="en-US" sz="1400" b="1" dirty="0"/>
          </a:p>
        </p:txBody>
      </p:sp>
      <p:sp>
        <p:nvSpPr>
          <p:cNvPr id="19" name="Rectangle 105"/>
          <p:cNvSpPr>
            <a:spLocks noChangeArrowheads="1"/>
          </p:cNvSpPr>
          <p:nvPr/>
        </p:nvSpPr>
        <p:spPr bwMode="auto">
          <a:xfrm>
            <a:off x="1348286" y="1747838"/>
            <a:ext cx="609600"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Dept.</a:t>
            </a:r>
            <a:endParaRPr lang="en-US" sz="1400" b="1" dirty="0"/>
          </a:p>
        </p:txBody>
      </p:sp>
      <p:sp>
        <p:nvSpPr>
          <p:cNvPr id="20" name="Rectangle 106"/>
          <p:cNvSpPr>
            <a:spLocks noChangeArrowheads="1"/>
          </p:cNvSpPr>
          <p:nvPr/>
        </p:nvSpPr>
        <p:spPr bwMode="auto">
          <a:xfrm>
            <a:off x="2022429" y="1747838"/>
            <a:ext cx="762000"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Account </a:t>
            </a:r>
          </a:p>
        </p:txBody>
      </p:sp>
      <p:sp>
        <p:nvSpPr>
          <p:cNvPr id="21" name="Rectangle 107"/>
          <p:cNvSpPr>
            <a:spLocks noChangeArrowheads="1"/>
          </p:cNvSpPr>
          <p:nvPr/>
        </p:nvSpPr>
        <p:spPr bwMode="auto">
          <a:xfrm>
            <a:off x="4782686" y="1747837"/>
            <a:ext cx="838200" cy="46513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Location</a:t>
            </a:r>
          </a:p>
        </p:txBody>
      </p:sp>
      <p:sp>
        <p:nvSpPr>
          <p:cNvPr id="23" name="Rectangle 105"/>
          <p:cNvSpPr>
            <a:spLocks noChangeArrowheads="1"/>
          </p:cNvSpPr>
          <p:nvPr/>
        </p:nvSpPr>
        <p:spPr bwMode="auto">
          <a:xfrm>
            <a:off x="2848972"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Sub</a:t>
            </a:r>
          </a:p>
          <a:p>
            <a:pPr algn="ctr" eaLnBrk="0" hangingPunct="0">
              <a:defRPr/>
            </a:pPr>
            <a:r>
              <a:rPr lang="en-US" sz="1400" b="1" dirty="0" smtClean="0"/>
              <a:t> Acct</a:t>
            </a:r>
            <a:endParaRPr lang="en-US" sz="1400" b="1" dirty="0"/>
          </a:p>
        </p:txBody>
      </p:sp>
      <p:sp>
        <p:nvSpPr>
          <p:cNvPr id="24" name="Rectangle 105"/>
          <p:cNvSpPr>
            <a:spLocks noChangeArrowheads="1"/>
          </p:cNvSpPr>
          <p:nvPr/>
        </p:nvSpPr>
        <p:spPr bwMode="auto">
          <a:xfrm>
            <a:off x="3523115" y="1733550"/>
            <a:ext cx="559217"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Title</a:t>
            </a:r>
          </a:p>
        </p:txBody>
      </p:sp>
      <p:sp>
        <p:nvSpPr>
          <p:cNvPr id="25" name="Rectangle 105"/>
          <p:cNvSpPr>
            <a:spLocks noChangeArrowheads="1"/>
          </p:cNvSpPr>
          <p:nvPr/>
        </p:nvSpPr>
        <p:spPr bwMode="auto">
          <a:xfrm>
            <a:off x="4146875" y="1733550"/>
            <a:ext cx="571268"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IC</a:t>
            </a:r>
            <a:endParaRPr lang="en-US" sz="1400" b="1" dirty="0"/>
          </a:p>
        </p:txBody>
      </p:sp>
      <p:sp>
        <p:nvSpPr>
          <p:cNvPr id="26" name="TextBox 77"/>
          <p:cNvSpPr txBox="1">
            <a:spLocks noChangeArrowheads="1"/>
          </p:cNvSpPr>
          <p:nvPr/>
        </p:nvSpPr>
        <p:spPr bwMode="auto">
          <a:xfrm>
            <a:off x="349045" y="1428750"/>
            <a:ext cx="8718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pitchFamily="34" charset="0"/>
                <a:ea typeface="MS PGothic" pitchFamily="34" charset="-128"/>
              </a:defRPr>
            </a:lvl1pPr>
            <a:lvl2pPr marL="742950" indent="-285750" eaLnBrk="0" hangingPunct="0">
              <a:defRPr sz="2400">
                <a:solidFill>
                  <a:schemeClr val="tx1"/>
                </a:solidFill>
                <a:latin typeface="Arial" pitchFamily="34" charset="0"/>
                <a:ea typeface="MS PGothic" pitchFamily="34" charset="-128"/>
              </a:defRPr>
            </a:lvl2pPr>
            <a:lvl3pPr marL="1143000" indent="-228600" eaLnBrk="0" hangingPunct="0">
              <a:defRPr sz="2400">
                <a:solidFill>
                  <a:schemeClr val="tx1"/>
                </a:solidFill>
                <a:latin typeface="Arial" pitchFamily="34" charset="0"/>
                <a:ea typeface="MS PGothic" pitchFamily="34" charset="-128"/>
              </a:defRPr>
            </a:lvl3pPr>
            <a:lvl4pPr marL="1600200" indent="-228600" eaLnBrk="0" hangingPunct="0">
              <a:defRPr sz="2400">
                <a:solidFill>
                  <a:schemeClr val="tx1"/>
                </a:solidFill>
                <a:latin typeface="Arial" pitchFamily="34" charset="0"/>
                <a:ea typeface="MS PGothic" pitchFamily="34" charset="-128"/>
              </a:defRPr>
            </a:lvl4pPr>
            <a:lvl5pPr marL="2057400" indent="-228600" eaLnBrk="0" hangingPunct="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800" dirty="0"/>
              <a:t> </a:t>
            </a:r>
            <a:r>
              <a:rPr lang="en-US" sz="1800" dirty="0" smtClean="0"/>
              <a:t>     (</a:t>
            </a:r>
            <a:r>
              <a:rPr lang="en-US" sz="1800" dirty="0"/>
              <a:t>3)     </a:t>
            </a:r>
            <a:r>
              <a:rPr lang="en-US" sz="1800" dirty="0" smtClean="0"/>
              <a:t> (</a:t>
            </a:r>
            <a:r>
              <a:rPr lang="en-US" sz="1800" dirty="0"/>
              <a:t>6)      </a:t>
            </a:r>
            <a:r>
              <a:rPr lang="en-US" sz="1800" dirty="0" smtClean="0"/>
              <a:t> (</a:t>
            </a:r>
            <a:r>
              <a:rPr lang="en-US" sz="1800" dirty="0"/>
              <a:t>6)       </a:t>
            </a:r>
            <a:r>
              <a:rPr lang="en-US" sz="1800" dirty="0" smtClean="0"/>
              <a:t> (</a:t>
            </a:r>
            <a:r>
              <a:rPr lang="en-US" sz="1800" dirty="0"/>
              <a:t>5)    </a:t>
            </a:r>
            <a:r>
              <a:rPr lang="en-US" sz="1800" dirty="0" smtClean="0"/>
              <a:t> (</a:t>
            </a:r>
            <a:r>
              <a:rPr lang="en-US" sz="1800" dirty="0"/>
              <a:t>4)    </a:t>
            </a:r>
            <a:r>
              <a:rPr lang="en-US" sz="1800" dirty="0" smtClean="0"/>
              <a:t>  (</a:t>
            </a:r>
            <a:r>
              <a:rPr lang="en-US" sz="1800" dirty="0"/>
              <a:t>3)    </a:t>
            </a:r>
            <a:r>
              <a:rPr lang="en-US" sz="1800" dirty="0" smtClean="0"/>
              <a:t>    (7</a:t>
            </a:r>
            <a:r>
              <a:rPr lang="en-US" sz="1800" dirty="0"/>
              <a:t>) </a:t>
            </a:r>
            <a:r>
              <a:rPr lang="en-US" sz="1800" dirty="0" smtClean="0"/>
              <a:t>       (4)      </a:t>
            </a:r>
            <a:endParaRPr lang="en-US" sz="1800" dirty="0"/>
          </a:p>
        </p:txBody>
      </p:sp>
      <p:sp>
        <p:nvSpPr>
          <p:cNvPr id="28" name="Rectangle 105"/>
          <p:cNvSpPr>
            <a:spLocks noChangeArrowheads="1"/>
          </p:cNvSpPr>
          <p:nvPr/>
        </p:nvSpPr>
        <p:spPr bwMode="auto">
          <a:xfrm>
            <a:off x="5685429"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Future</a:t>
            </a:r>
          </a:p>
        </p:txBody>
      </p:sp>
      <p:sp>
        <p:nvSpPr>
          <p:cNvPr id="29" name="Rectangle 28"/>
          <p:cNvSpPr>
            <a:spLocks noChangeArrowheads="1"/>
          </p:cNvSpPr>
          <p:nvPr/>
        </p:nvSpPr>
        <p:spPr bwMode="auto">
          <a:xfrm>
            <a:off x="0" y="1428750"/>
            <a:ext cx="9144000" cy="914400"/>
          </a:xfrm>
          <a:prstGeom prst="rect">
            <a:avLst/>
          </a:prstGeom>
          <a:noFill/>
          <a:ln w="44450" algn="ctr">
            <a:solidFill>
              <a:schemeClr val="accent4"/>
            </a:solidFill>
            <a:round/>
            <a:headEnd/>
            <a:tailEnd/>
          </a:ln>
          <a:extLst>
            <a:ext uri="{909E8E84-426E-40DD-AFC4-6F175D3DCCD1}">
              <a14:hiddenFill xmlns:a14="http://schemas.microsoft.com/office/drawing/2010/main">
                <a:solidFill>
                  <a:srgbClr val="FFFFFF"/>
                </a:solidFill>
              </a14:hiddenFill>
            </a:ext>
          </a:extLst>
        </p:spPr>
        <p:txBody>
          <a:bodyPr anchor="ctr"/>
          <a:lstStyle/>
          <a:p>
            <a:pPr eaLnBrk="0" hangingPunct="0"/>
            <a:endParaRPr lang="en-US" b="1">
              <a:solidFill>
                <a:schemeClr val="accent6">
                  <a:lumMod val="75000"/>
                </a:schemeClr>
              </a:solidFill>
            </a:endParaRPr>
          </a:p>
        </p:txBody>
      </p:sp>
      <p:sp>
        <p:nvSpPr>
          <p:cNvPr id="45" name="Rectangle 104"/>
          <p:cNvSpPr>
            <a:spLocks noChangeArrowheads="1"/>
          </p:cNvSpPr>
          <p:nvPr/>
        </p:nvSpPr>
        <p:spPr bwMode="auto">
          <a:xfrm>
            <a:off x="69602" y="1747838"/>
            <a:ext cx="539998"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Cube</a:t>
            </a:r>
            <a:endParaRPr lang="en-US" sz="1400" b="1" dirty="0"/>
          </a:p>
        </p:txBody>
      </p:sp>
      <p:sp>
        <p:nvSpPr>
          <p:cNvPr id="47" name="TextBox 46"/>
          <p:cNvSpPr txBox="1"/>
          <p:nvPr/>
        </p:nvSpPr>
        <p:spPr>
          <a:xfrm>
            <a:off x="76200" y="4809351"/>
            <a:ext cx="6805115" cy="276999"/>
          </a:xfrm>
          <a:prstGeom prst="rect">
            <a:avLst/>
          </a:prstGeom>
          <a:noFill/>
        </p:spPr>
        <p:txBody>
          <a:bodyPr wrap="square" rtlCol="0">
            <a:spAutoFit/>
          </a:bodyPr>
          <a:lstStyle/>
          <a:p>
            <a:r>
              <a:rPr lang="en-US" sz="1200" dirty="0" smtClean="0"/>
              <a:t>The ‘</a:t>
            </a:r>
            <a:r>
              <a:rPr lang="en-US" sz="1200" b="1" dirty="0" smtClean="0"/>
              <a:t>K</a:t>
            </a:r>
            <a:r>
              <a:rPr lang="en-US" sz="1200" dirty="0" smtClean="0"/>
              <a:t>’ are the parameter references found when pressing Excel’s       button</a:t>
            </a:r>
            <a:endParaRPr lang="en-US" sz="1200" dirty="0"/>
          </a:p>
        </p:txBody>
      </p:sp>
      <p:sp>
        <p:nvSpPr>
          <p:cNvPr id="60" name="Rectangle 105"/>
          <p:cNvSpPr>
            <a:spLocks noChangeArrowheads="1"/>
          </p:cNvSpPr>
          <p:nvPr/>
        </p:nvSpPr>
        <p:spPr bwMode="auto">
          <a:xfrm>
            <a:off x="6359572"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Period</a:t>
            </a:r>
            <a:endParaRPr lang="en-US" sz="1400" b="1" dirty="0"/>
          </a:p>
        </p:txBody>
      </p:sp>
      <p:sp>
        <p:nvSpPr>
          <p:cNvPr id="61" name="Rectangle 105"/>
          <p:cNvSpPr>
            <a:spLocks noChangeArrowheads="1"/>
          </p:cNvSpPr>
          <p:nvPr/>
        </p:nvSpPr>
        <p:spPr bwMode="auto">
          <a:xfrm>
            <a:off x="7033715"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Version</a:t>
            </a:r>
            <a:endParaRPr lang="en-US" sz="1400" b="1" dirty="0"/>
          </a:p>
        </p:txBody>
      </p:sp>
      <p:sp>
        <p:nvSpPr>
          <p:cNvPr id="62" name="Rectangle 105"/>
          <p:cNvSpPr>
            <a:spLocks noChangeArrowheads="1"/>
          </p:cNvSpPr>
          <p:nvPr/>
        </p:nvSpPr>
        <p:spPr bwMode="auto">
          <a:xfrm>
            <a:off x="7707858" y="1733550"/>
            <a:ext cx="5334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Bal.</a:t>
            </a:r>
          </a:p>
          <a:p>
            <a:pPr algn="ctr" eaLnBrk="0" hangingPunct="0">
              <a:defRPr/>
            </a:pPr>
            <a:r>
              <a:rPr lang="en-US" sz="1400" b="1" dirty="0" smtClean="0"/>
              <a:t>Type</a:t>
            </a:r>
            <a:endParaRPr lang="en-US" sz="1400" b="1" dirty="0"/>
          </a:p>
        </p:txBody>
      </p:sp>
      <p:sp>
        <p:nvSpPr>
          <p:cNvPr id="63" name="Rectangle 105"/>
          <p:cNvSpPr>
            <a:spLocks noChangeArrowheads="1"/>
          </p:cNvSpPr>
          <p:nvPr/>
        </p:nvSpPr>
        <p:spPr bwMode="auto">
          <a:xfrm>
            <a:off x="8305800" y="1733550"/>
            <a:ext cx="717755"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endParaRPr lang="en-US" sz="1400" b="1" dirty="0" smtClean="0"/>
          </a:p>
          <a:p>
            <a:pPr algn="ctr" eaLnBrk="0" hangingPunct="0">
              <a:defRPr/>
            </a:pPr>
            <a:r>
              <a:rPr lang="en-US" sz="1400" b="1" dirty="0" smtClean="0"/>
              <a:t>Measure</a:t>
            </a:r>
            <a:endParaRPr lang="en-US" sz="1400" b="1"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037" y="4600575"/>
            <a:ext cx="7142163" cy="257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4857750"/>
            <a:ext cx="152400"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8" name="Rectangle 47"/>
          <p:cNvSpPr>
            <a:spLocks noChangeArrowheads="1"/>
          </p:cNvSpPr>
          <p:nvPr/>
        </p:nvSpPr>
        <p:spPr bwMode="auto">
          <a:xfrm>
            <a:off x="0" y="2415381"/>
            <a:ext cx="9144000" cy="842169"/>
          </a:xfrm>
          <a:prstGeom prst="rect">
            <a:avLst/>
          </a:prstGeom>
          <a:noFill/>
          <a:ln w="4445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nchor="ctr"/>
          <a:lstStyle/>
          <a:p>
            <a:pPr eaLnBrk="0" hangingPunct="0"/>
            <a:endParaRPr lang="en-US" b="1"/>
          </a:p>
        </p:txBody>
      </p:sp>
      <p:sp>
        <p:nvSpPr>
          <p:cNvPr id="71" name="TextBox 77"/>
          <p:cNvSpPr txBox="1">
            <a:spLocks noChangeArrowheads="1"/>
          </p:cNvSpPr>
          <p:nvPr/>
        </p:nvSpPr>
        <p:spPr bwMode="auto">
          <a:xfrm>
            <a:off x="459398" y="2376992"/>
            <a:ext cx="8718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pitchFamily="34" charset="0"/>
                <a:ea typeface="MS PGothic" pitchFamily="34" charset="-128"/>
              </a:defRPr>
            </a:lvl1pPr>
            <a:lvl2pPr marL="742950" indent="-285750" eaLnBrk="0" hangingPunct="0">
              <a:defRPr sz="2400">
                <a:solidFill>
                  <a:schemeClr val="tx1"/>
                </a:solidFill>
                <a:latin typeface="Arial" pitchFamily="34" charset="0"/>
                <a:ea typeface="MS PGothic" pitchFamily="34" charset="-128"/>
              </a:defRPr>
            </a:lvl2pPr>
            <a:lvl3pPr marL="1143000" indent="-228600" eaLnBrk="0" hangingPunct="0">
              <a:defRPr sz="2400">
                <a:solidFill>
                  <a:schemeClr val="tx1"/>
                </a:solidFill>
                <a:latin typeface="Arial" pitchFamily="34" charset="0"/>
                <a:ea typeface="MS PGothic" pitchFamily="34" charset="-128"/>
              </a:defRPr>
            </a:lvl3pPr>
            <a:lvl4pPr marL="1600200" indent="-228600" eaLnBrk="0" hangingPunct="0">
              <a:defRPr sz="2400">
                <a:solidFill>
                  <a:schemeClr val="tx1"/>
                </a:solidFill>
                <a:latin typeface="Arial" pitchFamily="34" charset="0"/>
                <a:ea typeface="MS PGothic" pitchFamily="34" charset="-128"/>
              </a:defRPr>
            </a:lvl4pPr>
            <a:lvl5pPr marL="2057400" indent="-228600" eaLnBrk="0" hangingPunct="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800" dirty="0"/>
              <a:t> </a:t>
            </a:r>
            <a:r>
              <a:rPr lang="en-US" sz="1800" dirty="0" smtClean="0"/>
              <a:t>     K1      K2      K3        K4      K5      K6       K7        K8      K9      K10     K11    K12</a:t>
            </a:r>
            <a:endParaRPr lang="en-US" sz="1800" dirty="0"/>
          </a:p>
        </p:txBody>
      </p:sp>
      <p:grpSp>
        <p:nvGrpSpPr>
          <p:cNvPr id="58" name="Group 57"/>
          <p:cNvGrpSpPr/>
          <p:nvPr/>
        </p:nvGrpSpPr>
        <p:grpSpPr>
          <a:xfrm>
            <a:off x="152400" y="2720864"/>
            <a:ext cx="8856318" cy="460486"/>
            <a:chOff x="152400" y="3027173"/>
            <a:chExt cx="8856318" cy="460486"/>
          </a:xfrm>
        </p:grpSpPr>
        <p:sp>
          <p:nvSpPr>
            <p:cNvPr id="73" name="Rectangle 104"/>
            <p:cNvSpPr>
              <a:spLocks noChangeArrowheads="1"/>
            </p:cNvSpPr>
            <p:nvPr/>
          </p:nvSpPr>
          <p:spPr bwMode="auto">
            <a:xfrm>
              <a:off x="15240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0" name="Rectangle 104"/>
            <p:cNvSpPr>
              <a:spLocks noChangeArrowheads="1"/>
            </p:cNvSpPr>
            <p:nvPr/>
          </p:nvSpPr>
          <p:spPr bwMode="auto">
            <a:xfrm>
              <a:off x="76200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1" name="Rectangle 104"/>
            <p:cNvSpPr>
              <a:spLocks noChangeArrowheads="1"/>
            </p:cNvSpPr>
            <p:nvPr/>
          </p:nvSpPr>
          <p:spPr bwMode="auto">
            <a:xfrm>
              <a:off x="14819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2" name="Rectangle 104"/>
            <p:cNvSpPr>
              <a:spLocks noChangeArrowheads="1"/>
            </p:cNvSpPr>
            <p:nvPr/>
          </p:nvSpPr>
          <p:spPr bwMode="auto">
            <a:xfrm>
              <a:off x="21677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3" name="Rectangle 104"/>
            <p:cNvSpPr>
              <a:spLocks noChangeArrowheads="1"/>
            </p:cNvSpPr>
            <p:nvPr/>
          </p:nvSpPr>
          <p:spPr bwMode="auto">
            <a:xfrm>
              <a:off x="2938908"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4" name="Rectangle 104"/>
            <p:cNvSpPr>
              <a:spLocks noChangeArrowheads="1"/>
            </p:cNvSpPr>
            <p:nvPr/>
          </p:nvSpPr>
          <p:spPr bwMode="auto">
            <a:xfrm>
              <a:off x="36155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5" name="Rectangle 104"/>
            <p:cNvSpPr>
              <a:spLocks noChangeArrowheads="1"/>
            </p:cNvSpPr>
            <p:nvPr/>
          </p:nvSpPr>
          <p:spPr bwMode="auto">
            <a:xfrm>
              <a:off x="42251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6" name="Rectangle 104"/>
            <p:cNvSpPr>
              <a:spLocks noChangeArrowheads="1"/>
            </p:cNvSpPr>
            <p:nvPr/>
          </p:nvSpPr>
          <p:spPr bwMode="auto">
            <a:xfrm>
              <a:off x="4947555"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7" name="Rectangle 104"/>
            <p:cNvSpPr>
              <a:spLocks noChangeArrowheads="1"/>
            </p:cNvSpPr>
            <p:nvPr/>
          </p:nvSpPr>
          <p:spPr bwMode="auto">
            <a:xfrm>
              <a:off x="5725416"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8" name="Rectangle 104"/>
            <p:cNvSpPr>
              <a:spLocks noChangeArrowheads="1"/>
            </p:cNvSpPr>
            <p:nvPr/>
          </p:nvSpPr>
          <p:spPr bwMode="auto">
            <a:xfrm>
              <a:off x="642204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9" name="Rectangle 104"/>
            <p:cNvSpPr>
              <a:spLocks noChangeArrowheads="1"/>
            </p:cNvSpPr>
            <p:nvPr/>
          </p:nvSpPr>
          <p:spPr bwMode="auto">
            <a:xfrm>
              <a:off x="711867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90" name="Rectangle 104"/>
            <p:cNvSpPr>
              <a:spLocks noChangeArrowheads="1"/>
            </p:cNvSpPr>
            <p:nvPr/>
          </p:nvSpPr>
          <p:spPr bwMode="auto">
            <a:xfrm>
              <a:off x="7815297"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91" name="Rectangle 104"/>
            <p:cNvSpPr>
              <a:spLocks noChangeArrowheads="1"/>
            </p:cNvSpPr>
            <p:nvPr/>
          </p:nvSpPr>
          <p:spPr bwMode="auto">
            <a:xfrm>
              <a:off x="851192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grpSp>
      <p:grpSp>
        <p:nvGrpSpPr>
          <p:cNvPr id="93" name="Group 92"/>
          <p:cNvGrpSpPr/>
          <p:nvPr/>
        </p:nvGrpSpPr>
        <p:grpSpPr>
          <a:xfrm>
            <a:off x="228600" y="3388110"/>
            <a:ext cx="8648420" cy="577081"/>
            <a:chOff x="228600" y="3388110"/>
            <a:chExt cx="8648420" cy="577081"/>
          </a:xfrm>
        </p:grpSpPr>
        <p:sp>
          <p:nvSpPr>
            <p:cNvPr id="92" name="TextBox 91"/>
            <p:cNvSpPr txBox="1"/>
            <p:nvPr/>
          </p:nvSpPr>
          <p:spPr>
            <a:xfrm>
              <a:off x="2286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0" name="TextBox 99"/>
            <p:cNvSpPr txBox="1"/>
            <p:nvPr/>
          </p:nvSpPr>
          <p:spPr>
            <a:xfrm>
              <a:off x="8765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1" name="TextBox 100"/>
            <p:cNvSpPr txBox="1"/>
            <p:nvPr/>
          </p:nvSpPr>
          <p:spPr>
            <a:xfrm>
              <a:off x="16385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2" name="TextBox 101"/>
            <p:cNvSpPr txBox="1"/>
            <p:nvPr/>
          </p:nvSpPr>
          <p:spPr>
            <a:xfrm>
              <a:off x="22860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3" name="TextBox 102"/>
            <p:cNvSpPr txBox="1"/>
            <p:nvPr/>
          </p:nvSpPr>
          <p:spPr>
            <a:xfrm>
              <a:off x="30863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4" name="TextBox 103"/>
            <p:cNvSpPr txBox="1"/>
            <p:nvPr/>
          </p:nvSpPr>
          <p:spPr>
            <a:xfrm>
              <a:off x="37721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5" name="TextBox 104"/>
            <p:cNvSpPr txBox="1"/>
            <p:nvPr/>
          </p:nvSpPr>
          <p:spPr>
            <a:xfrm>
              <a:off x="43817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6" name="TextBox 105"/>
            <p:cNvSpPr txBox="1"/>
            <p:nvPr/>
          </p:nvSpPr>
          <p:spPr>
            <a:xfrm>
              <a:off x="51054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7" name="TextBox 106"/>
            <p:cNvSpPr txBox="1"/>
            <p:nvPr/>
          </p:nvSpPr>
          <p:spPr>
            <a:xfrm>
              <a:off x="58674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8" name="TextBox 107"/>
            <p:cNvSpPr txBox="1"/>
            <p:nvPr/>
          </p:nvSpPr>
          <p:spPr>
            <a:xfrm>
              <a:off x="65915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9" name="TextBox 108"/>
            <p:cNvSpPr txBox="1"/>
            <p:nvPr/>
          </p:nvSpPr>
          <p:spPr>
            <a:xfrm>
              <a:off x="72773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10" name="TextBox 109"/>
            <p:cNvSpPr txBox="1"/>
            <p:nvPr/>
          </p:nvSpPr>
          <p:spPr>
            <a:xfrm>
              <a:off x="79631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11" name="TextBox 110"/>
            <p:cNvSpPr txBox="1"/>
            <p:nvPr/>
          </p:nvSpPr>
          <p:spPr>
            <a:xfrm>
              <a:off x="86106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grpSp>
      <p:sp>
        <p:nvSpPr>
          <p:cNvPr id="94" name="TextBox 93"/>
          <p:cNvSpPr txBox="1"/>
          <p:nvPr/>
        </p:nvSpPr>
        <p:spPr>
          <a:xfrm>
            <a:off x="200518" y="4275951"/>
            <a:ext cx="2351902" cy="276999"/>
          </a:xfrm>
          <a:prstGeom prst="rect">
            <a:avLst/>
          </a:prstGeom>
          <a:noFill/>
        </p:spPr>
        <p:txBody>
          <a:bodyPr wrap="square" rtlCol="0">
            <a:spAutoFit/>
          </a:bodyPr>
          <a:lstStyle/>
          <a:p>
            <a:r>
              <a:rPr lang="en-US" sz="1200" dirty="0" smtClean="0"/>
              <a:t>R = Row; C = Column, H= Header.  </a:t>
            </a:r>
            <a:endParaRPr lang="en-US" sz="1200" dirty="0"/>
          </a:p>
        </p:txBody>
      </p:sp>
    </p:spTree>
    <p:extLst>
      <p:ext uri="{BB962C8B-B14F-4D97-AF65-F5344CB8AC3E}">
        <p14:creationId xmlns:p14="http://schemas.microsoft.com/office/powerpoint/2010/main" val="25480331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normAutofit/>
          </a:bodyPr>
          <a:lstStyle>
            <a:extLst/>
          </a:lstStyle>
          <a:p>
            <a:r>
              <a:rPr lang="en-US" b="1" dirty="0" smtClean="0"/>
              <a:t>VIEW</a:t>
            </a:r>
            <a:r>
              <a:rPr lang="en-US" dirty="0" smtClean="0"/>
              <a:t>– Planning Cube Template</a:t>
            </a:r>
            <a:endParaRPr lang="en-US" dirty="0"/>
          </a:p>
        </p:txBody>
      </p:sp>
      <p:sp>
        <p:nvSpPr>
          <p:cNvPr id="18" name="Rectangle 104"/>
          <p:cNvSpPr>
            <a:spLocks noChangeArrowheads="1"/>
          </p:cNvSpPr>
          <p:nvPr/>
        </p:nvSpPr>
        <p:spPr bwMode="auto">
          <a:xfrm>
            <a:off x="674143" y="1747838"/>
            <a:ext cx="609600"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Entity</a:t>
            </a:r>
            <a:endParaRPr lang="en-US" sz="1400" b="1" dirty="0"/>
          </a:p>
        </p:txBody>
      </p:sp>
      <p:sp>
        <p:nvSpPr>
          <p:cNvPr id="19" name="Rectangle 105"/>
          <p:cNvSpPr>
            <a:spLocks noChangeArrowheads="1"/>
          </p:cNvSpPr>
          <p:nvPr/>
        </p:nvSpPr>
        <p:spPr bwMode="auto">
          <a:xfrm>
            <a:off x="1348286" y="1747838"/>
            <a:ext cx="609600"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Dept.</a:t>
            </a:r>
            <a:endParaRPr lang="en-US" sz="1400" b="1" dirty="0"/>
          </a:p>
        </p:txBody>
      </p:sp>
      <p:sp>
        <p:nvSpPr>
          <p:cNvPr id="20" name="Rectangle 106"/>
          <p:cNvSpPr>
            <a:spLocks noChangeArrowheads="1"/>
          </p:cNvSpPr>
          <p:nvPr/>
        </p:nvSpPr>
        <p:spPr bwMode="auto">
          <a:xfrm>
            <a:off x="2022429" y="1747838"/>
            <a:ext cx="762000"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Account </a:t>
            </a:r>
          </a:p>
        </p:txBody>
      </p:sp>
      <p:sp>
        <p:nvSpPr>
          <p:cNvPr id="21" name="Rectangle 107"/>
          <p:cNvSpPr>
            <a:spLocks noChangeArrowheads="1"/>
          </p:cNvSpPr>
          <p:nvPr/>
        </p:nvSpPr>
        <p:spPr bwMode="auto">
          <a:xfrm>
            <a:off x="4782686" y="1747837"/>
            <a:ext cx="838200" cy="46513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Location</a:t>
            </a:r>
          </a:p>
        </p:txBody>
      </p:sp>
      <p:sp>
        <p:nvSpPr>
          <p:cNvPr id="23" name="Rectangle 105"/>
          <p:cNvSpPr>
            <a:spLocks noChangeArrowheads="1"/>
          </p:cNvSpPr>
          <p:nvPr/>
        </p:nvSpPr>
        <p:spPr bwMode="auto">
          <a:xfrm>
            <a:off x="2848972"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Sub</a:t>
            </a:r>
          </a:p>
          <a:p>
            <a:pPr algn="ctr" eaLnBrk="0" hangingPunct="0">
              <a:defRPr/>
            </a:pPr>
            <a:r>
              <a:rPr lang="en-US" sz="1400" b="1" dirty="0" smtClean="0"/>
              <a:t> Acct</a:t>
            </a:r>
            <a:endParaRPr lang="en-US" sz="1400" b="1" dirty="0"/>
          </a:p>
        </p:txBody>
      </p:sp>
      <p:sp>
        <p:nvSpPr>
          <p:cNvPr id="24" name="Rectangle 105"/>
          <p:cNvSpPr>
            <a:spLocks noChangeArrowheads="1"/>
          </p:cNvSpPr>
          <p:nvPr/>
        </p:nvSpPr>
        <p:spPr bwMode="auto">
          <a:xfrm>
            <a:off x="3523115" y="1733550"/>
            <a:ext cx="559217"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Title</a:t>
            </a:r>
          </a:p>
        </p:txBody>
      </p:sp>
      <p:sp>
        <p:nvSpPr>
          <p:cNvPr id="25" name="Rectangle 105"/>
          <p:cNvSpPr>
            <a:spLocks noChangeArrowheads="1"/>
          </p:cNvSpPr>
          <p:nvPr/>
        </p:nvSpPr>
        <p:spPr bwMode="auto">
          <a:xfrm>
            <a:off x="4146875" y="1733550"/>
            <a:ext cx="571268"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IC</a:t>
            </a:r>
            <a:endParaRPr lang="en-US" sz="1400" b="1" dirty="0"/>
          </a:p>
        </p:txBody>
      </p:sp>
      <p:sp>
        <p:nvSpPr>
          <p:cNvPr id="26" name="TextBox 77"/>
          <p:cNvSpPr txBox="1">
            <a:spLocks noChangeArrowheads="1"/>
          </p:cNvSpPr>
          <p:nvPr/>
        </p:nvSpPr>
        <p:spPr bwMode="auto">
          <a:xfrm>
            <a:off x="349045" y="1428750"/>
            <a:ext cx="8718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pitchFamily="34" charset="0"/>
                <a:ea typeface="MS PGothic" pitchFamily="34" charset="-128"/>
              </a:defRPr>
            </a:lvl1pPr>
            <a:lvl2pPr marL="742950" indent="-285750" eaLnBrk="0" hangingPunct="0">
              <a:defRPr sz="2400">
                <a:solidFill>
                  <a:schemeClr val="tx1"/>
                </a:solidFill>
                <a:latin typeface="Arial" pitchFamily="34" charset="0"/>
                <a:ea typeface="MS PGothic" pitchFamily="34" charset="-128"/>
              </a:defRPr>
            </a:lvl2pPr>
            <a:lvl3pPr marL="1143000" indent="-228600" eaLnBrk="0" hangingPunct="0">
              <a:defRPr sz="2400">
                <a:solidFill>
                  <a:schemeClr val="tx1"/>
                </a:solidFill>
                <a:latin typeface="Arial" pitchFamily="34" charset="0"/>
                <a:ea typeface="MS PGothic" pitchFamily="34" charset="-128"/>
              </a:defRPr>
            </a:lvl3pPr>
            <a:lvl4pPr marL="1600200" indent="-228600" eaLnBrk="0" hangingPunct="0">
              <a:defRPr sz="2400">
                <a:solidFill>
                  <a:schemeClr val="tx1"/>
                </a:solidFill>
                <a:latin typeface="Arial" pitchFamily="34" charset="0"/>
                <a:ea typeface="MS PGothic" pitchFamily="34" charset="-128"/>
              </a:defRPr>
            </a:lvl4pPr>
            <a:lvl5pPr marL="2057400" indent="-228600" eaLnBrk="0" hangingPunct="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800" dirty="0"/>
              <a:t> </a:t>
            </a:r>
            <a:r>
              <a:rPr lang="en-US" sz="1800" dirty="0" smtClean="0"/>
              <a:t>     (</a:t>
            </a:r>
            <a:r>
              <a:rPr lang="en-US" sz="1800" dirty="0"/>
              <a:t>3)     </a:t>
            </a:r>
            <a:r>
              <a:rPr lang="en-US" sz="1800" dirty="0" smtClean="0"/>
              <a:t> (</a:t>
            </a:r>
            <a:r>
              <a:rPr lang="en-US" sz="1800" dirty="0"/>
              <a:t>6)      </a:t>
            </a:r>
            <a:r>
              <a:rPr lang="en-US" sz="1800" dirty="0" smtClean="0"/>
              <a:t> (</a:t>
            </a:r>
            <a:r>
              <a:rPr lang="en-US" sz="1800" dirty="0"/>
              <a:t>6)       </a:t>
            </a:r>
            <a:r>
              <a:rPr lang="en-US" sz="1800" dirty="0" smtClean="0"/>
              <a:t> (</a:t>
            </a:r>
            <a:r>
              <a:rPr lang="en-US" sz="1800" dirty="0"/>
              <a:t>5)    </a:t>
            </a:r>
            <a:r>
              <a:rPr lang="en-US" sz="1800" dirty="0" smtClean="0"/>
              <a:t> (</a:t>
            </a:r>
            <a:r>
              <a:rPr lang="en-US" sz="1800" dirty="0"/>
              <a:t>4)    </a:t>
            </a:r>
            <a:r>
              <a:rPr lang="en-US" sz="1800" dirty="0" smtClean="0"/>
              <a:t>  (</a:t>
            </a:r>
            <a:r>
              <a:rPr lang="en-US" sz="1800" dirty="0"/>
              <a:t>3)    </a:t>
            </a:r>
            <a:r>
              <a:rPr lang="en-US" sz="1800" dirty="0" smtClean="0"/>
              <a:t>    (7</a:t>
            </a:r>
            <a:r>
              <a:rPr lang="en-US" sz="1800" dirty="0"/>
              <a:t>) </a:t>
            </a:r>
            <a:r>
              <a:rPr lang="en-US" sz="1800" dirty="0" smtClean="0"/>
              <a:t>       (4)      </a:t>
            </a:r>
            <a:endParaRPr lang="en-US" sz="1800" dirty="0"/>
          </a:p>
        </p:txBody>
      </p:sp>
      <p:sp>
        <p:nvSpPr>
          <p:cNvPr id="28" name="Rectangle 105"/>
          <p:cNvSpPr>
            <a:spLocks noChangeArrowheads="1"/>
          </p:cNvSpPr>
          <p:nvPr/>
        </p:nvSpPr>
        <p:spPr bwMode="auto">
          <a:xfrm>
            <a:off x="5685429"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a:t>Future</a:t>
            </a:r>
          </a:p>
        </p:txBody>
      </p:sp>
      <p:sp>
        <p:nvSpPr>
          <p:cNvPr id="29" name="Rectangle 28"/>
          <p:cNvSpPr>
            <a:spLocks noChangeArrowheads="1"/>
          </p:cNvSpPr>
          <p:nvPr/>
        </p:nvSpPr>
        <p:spPr bwMode="auto">
          <a:xfrm>
            <a:off x="0" y="1428750"/>
            <a:ext cx="9144000" cy="914400"/>
          </a:xfrm>
          <a:prstGeom prst="rect">
            <a:avLst/>
          </a:prstGeom>
          <a:noFill/>
          <a:ln w="44450" algn="ctr">
            <a:solidFill>
              <a:schemeClr val="accent4"/>
            </a:solidFill>
            <a:round/>
            <a:headEnd/>
            <a:tailEnd/>
          </a:ln>
          <a:extLst>
            <a:ext uri="{909E8E84-426E-40DD-AFC4-6F175D3DCCD1}">
              <a14:hiddenFill xmlns:a14="http://schemas.microsoft.com/office/drawing/2010/main">
                <a:solidFill>
                  <a:srgbClr val="FFFFFF"/>
                </a:solidFill>
              </a14:hiddenFill>
            </a:ext>
          </a:extLst>
        </p:spPr>
        <p:txBody>
          <a:bodyPr anchor="ctr"/>
          <a:lstStyle/>
          <a:p>
            <a:pPr eaLnBrk="0" hangingPunct="0"/>
            <a:endParaRPr lang="en-US" b="1">
              <a:solidFill>
                <a:schemeClr val="accent6">
                  <a:lumMod val="75000"/>
                </a:schemeClr>
              </a:solidFill>
            </a:endParaRPr>
          </a:p>
        </p:txBody>
      </p:sp>
      <p:sp>
        <p:nvSpPr>
          <p:cNvPr id="45" name="Rectangle 104"/>
          <p:cNvSpPr>
            <a:spLocks noChangeArrowheads="1"/>
          </p:cNvSpPr>
          <p:nvPr/>
        </p:nvSpPr>
        <p:spPr bwMode="auto">
          <a:xfrm>
            <a:off x="69602" y="1747838"/>
            <a:ext cx="539998" cy="46513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Cube</a:t>
            </a:r>
            <a:endParaRPr lang="en-US" sz="1400" b="1" dirty="0"/>
          </a:p>
        </p:txBody>
      </p:sp>
      <p:sp>
        <p:nvSpPr>
          <p:cNvPr id="47" name="TextBox 46"/>
          <p:cNvSpPr txBox="1"/>
          <p:nvPr/>
        </p:nvSpPr>
        <p:spPr>
          <a:xfrm>
            <a:off x="76200" y="4809351"/>
            <a:ext cx="6805115" cy="276999"/>
          </a:xfrm>
          <a:prstGeom prst="rect">
            <a:avLst/>
          </a:prstGeom>
          <a:noFill/>
        </p:spPr>
        <p:txBody>
          <a:bodyPr wrap="square" rtlCol="0">
            <a:spAutoFit/>
          </a:bodyPr>
          <a:lstStyle/>
          <a:p>
            <a:r>
              <a:rPr lang="en-US" sz="1200" dirty="0" smtClean="0"/>
              <a:t>The ‘D</a:t>
            </a:r>
            <a:r>
              <a:rPr lang="en-US" sz="1200" b="1" dirty="0" smtClean="0"/>
              <a:t>’s</a:t>
            </a:r>
            <a:r>
              <a:rPr lang="en-US" sz="1200" dirty="0" smtClean="0"/>
              <a:t>’ are the Function Arguments references found when pressing Excel’s       button</a:t>
            </a:r>
            <a:endParaRPr lang="en-US" sz="1200" dirty="0"/>
          </a:p>
        </p:txBody>
      </p:sp>
      <p:sp>
        <p:nvSpPr>
          <p:cNvPr id="60" name="Rectangle 105"/>
          <p:cNvSpPr>
            <a:spLocks noChangeArrowheads="1"/>
          </p:cNvSpPr>
          <p:nvPr/>
        </p:nvSpPr>
        <p:spPr bwMode="auto">
          <a:xfrm>
            <a:off x="6359572"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Period</a:t>
            </a:r>
            <a:endParaRPr lang="en-US" sz="1400" b="1" dirty="0"/>
          </a:p>
        </p:txBody>
      </p:sp>
      <p:sp>
        <p:nvSpPr>
          <p:cNvPr id="61" name="Rectangle 105"/>
          <p:cNvSpPr>
            <a:spLocks noChangeArrowheads="1"/>
          </p:cNvSpPr>
          <p:nvPr/>
        </p:nvSpPr>
        <p:spPr bwMode="auto">
          <a:xfrm>
            <a:off x="7033715" y="1733550"/>
            <a:ext cx="6096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Version</a:t>
            </a:r>
            <a:endParaRPr lang="en-US" sz="1400" b="1" dirty="0"/>
          </a:p>
        </p:txBody>
      </p:sp>
      <p:sp>
        <p:nvSpPr>
          <p:cNvPr id="62" name="Rectangle 105"/>
          <p:cNvSpPr>
            <a:spLocks noChangeArrowheads="1"/>
          </p:cNvSpPr>
          <p:nvPr/>
        </p:nvSpPr>
        <p:spPr bwMode="auto">
          <a:xfrm>
            <a:off x="7707858" y="1733550"/>
            <a:ext cx="533400"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r>
              <a:rPr lang="en-US" sz="1400" b="1" dirty="0" smtClean="0"/>
              <a:t>Bal.</a:t>
            </a:r>
          </a:p>
          <a:p>
            <a:pPr algn="ctr" eaLnBrk="0" hangingPunct="0">
              <a:defRPr/>
            </a:pPr>
            <a:r>
              <a:rPr lang="en-US" sz="1400" b="1" dirty="0" smtClean="0"/>
              <a:t>Type</a:t>
            </a:r>
            <a:endParaRPr lang="en-US" sz="1400" b="1" dirty="0"/>
          </a:p>
        </p:txBody>
      </p:sp>
      <p:sp>
        <p:nvSpPr>
          <p:cNvPr id="63" name="Rectangle 105"/>
          <p:cNvSpPr>
            <a:spLocks noChangeArrowheads="1"/>
          </p:cNvSpPr>
          <p:nvPr/>
        </p:nvSpPr>
        <p:spPr bwMode="auto">
          <a:xfrm>
            <a:off x="8305800" y="1733550"/>
            <a:ext cx="717755" cy="47942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lIns="90488" tIns="44450" rIns="90488" bIns="44450" anchor="ctr"/>
          <a:lstStyle/>
          <a:p>
            <a:pPr algn="ctr" eaLnBrk="0" hangingPunct="0">
              <a:defRPr/>
            </a:pPr>
            <a:endParaRPr lang="en-US" sz="1400" b="1" dirty="0" smtClean="0"/>
          </a:p>
          <a:p>
            <a:pPr algn="ctr" eaLnBrk="0" hangingPunct="0">
              <a:defRPr/>
            </a:pPr>
            <a:r>
              <a:rPr lang="en-US" sz="1400" b="1" dirty="0" smtClean="0"/>
              <a:t>Measure</a:t>
            </a:r>
            <a:endParaRPr lang="en-US" sz="1400" b="1"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4857750"/>
            <a:ext cx="152400"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8" name="Rectangle 47"/>
          <p:cNvSpPr>
            <a:spLocks noChangeArrowheads="1"/>
          </p:cNvSpPr>
          <p:nvPr/>
        </p:nvSpPr>
        <p:spPr bwMode="auto">
          <a:xfrm>
            <a:off x="0" y="2415381"/>
            <a:ext cx="9144000" cy="842169"/>
          </a:xfrm>
          <a:prstGeom prst="rect">
            <a:avLst/>
          </a:prstGeom>
          <a:noFill/>
          <a:ln w="4445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nchor="ctr"/>
          <a:lstStyle/>
          <a:p>
            <a:pPr eaLnBrk="0" hangingPunct="0"/>
            <a:endParaRPr lang="en-US" b="1"/>
          </a:p>
        </p:txBody>
      </p:sp>
      <p:sp>
        <p:nvSpPr>
          <p:cNvPr id="71" name="TextBox 77"/>
          <p:cNvSpPr txBox="1">
            <a:spLocks noChangeArrowheads="1"/>
          </p:cNvSpPr>
          <p:nvPr/>
        </p:nvSpPr>
        <p:spPr bwMode="auto">
          <a:xfrm>
            <a:off x="459398" y="2376992"/>
            <a:ext cx="8718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pitchFamily="34" charset="0"/>
                <a:ea typeface="MS PGothic" pitchFamily="34" charset="-128"/>
              </a:defRPr>
            </a:lvl1pPr>
            <a:lvl2pPr marL="742950" indent="-285750" eaLnBrk="0" hangingPunct="0">
              <a:defRPr sz="2400">
                <a:solidFill>
                  <a:schemeClr val="tx1"/>
                </a:solidFill>
                <a:latin typeface="Arial" pitchFamily="34" charset="0"/>
                <a:ea typeface="MS PGothic" pitchFamily="34" charset="-128"/>
              </a:defRPr>
            </a:lvl2pPr>
            <a:lvl3pPr marL="1143000" indent="-228600" eaLnBrk="0" hangingPunct="0">
              <a:defRPr sz="2400">
                <a:solidFill>
                  <a:schemeClr val="tx1"/>
                </a:solidFill>
                <a:latin typeface="Arial" pitchFamily="34" charset="0"/>
                <a:ea typeface="MS PGothic" pitchFamily="34" charset="-128"/>
              </a:defRPr>
            </a:lvl3pPr>
            <a:lvl4pPr marL="1600200" indent="-228600" eaLnBrk="0" hangingPunct="0">
              <a:defRPr sz="2400">
                <a:solidFill>
                  <a:schemeClr val="tx1"/>
                </a:solidFill>
                <a:latin typeface="Arial" pitchFamily="34" charset="0"/>
                <a:ea typeface="MS PGothic" pitchFamily="34" charset="-128"/>
              </a:defRPr>
            </a:lvl4pPr>
            <a:lvl5pPr marL="2057400" indent="-228600" eaLnBrk="0" hangingPunct="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800" dirty="0"/>
              <a:t> </a:t>
            </a:r>
            <a:r>
              <a:rPr lang="en-US" sz="1800" dirty="0" smtClean="0"/>
              <a:t>     D1      D2      D3        D4      D5     D6      D7        D8      D9      D10     D11    D12</a:t>
            </a:r>
            <a:endParaRPr lang="en-US" sz="1800" dirty="0"/>
          </a:p>
        </p:txBody>
      </p:sp>
      <p:grpSp>
        <p:nvGrpSpPr>
          <p:cNvPr id="58" name="Group 57"/>
          <p:cNvGrpSpPr/>
          <p:nvPr/>
        </p:nvGrpSpPr>
        <p:grpSpPr>
          <a:xfrm>
            <a:off x="152400" y="2720864"/>
            <a:ext cx="8856318" cy="460486"/>
            <a:chOff x="152400" y="3027173"/>
            <a:chExt cx="8856318" cy="460486"/>
          </a:xfrm>
        </p:grpSpPr>
        <p:sp>
          <p:nvSpPr>
            <p:cNvPr id="73" name="Rectangle 104"/>
            <p:cNvSpPr>
              <a:spLocks noChangeArrowheads="1"/>
            </p:cNvSpPr>
            <p:nvPr/>
          </p:nvSpPr>
          <p:spPr bwMode="auto">
            <a:xfrm>
              <a:off x="15240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0" name="Rectangle 104"/>
            <p:cNvSpPr>
              <a:spLocks noChangeArrowheads="1"/>
            </p:cNvSpPr>
            <p:nvPr/>
          </p:nvSpPr>
          <p:spPr bwMode="auto">
            <a:xfrm>
              <a:off x="76200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1" name="Rectangle 104"/>
            <p:cNvSpPr>
              <a:spLocks noChangeArrowheads="1"/>
            </p:cNvSpPr>
            <p:nvPr/>
          </p:nvSpPr>
          <p:spPr bwMode="auto">
            <a:xfrm>
              <a:off x="14819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2" name="Rectangle 104"/>
            <p:cNvSpPr>
              <a:spLocks noChangeArrowheads="1"/>
            </p:cNvSpPr>
            <p:nvPr/>
          </p:nvSpPr>
          <p:spPr bwMode="auto">
            <a:xfrm>
              <a:off x="21677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3" name="Rectangle 104"/>
            <p:cNvSpPr>
              <a:spLocks noChangeArrowheads="1"/>
            </p:cNvSpPr>
            <p:nvPr/>
          </p:nvSpPr>
          <p:spPr bwMode="auto">
            <a:xfrm>
              <a:off x="2938908"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4" name="Rectangle 104"/>
            <p:cNvSpPr>
              <a:spLocks noChangeArrowheads="1"/>
            </p:cNvSpPr>
            <p:nvPr/>
          </p:nvSpPr>
          <p:spPr bwMode="auto">
            <a:xfrm>
              <a:off x="36155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5" name="Rectangle 104"/>
            <p:cNvSpPr>
              <a:spLocks noChangeArrowheads="1"/>
            </p:cNvSpPr>
            <p:nvPr/>
          </p:nvSpPr>
          <p:spPr bwMode="auto">
            <a:xfrm>
              <a:off x="422515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6" name="Rectangle 104"/>
            <p:cNvSpPr>
              <a:spLocks noChangeArrowheads="1"/>
            </p:cNvSpPr>
            <p:nvPr/>
          </p:nvSpPr>
          <p:spPr bwMode="auto">
            <a:xfrm>
              <a:off x="4947555"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7" name="Rectangle 104"/>
            <p:cNvSpPr>
              <a:spLocks noChangeArrowheads="1"/>
            </p:cNvSpPr>
            <p:nvPr/>
          </p:nvSpPr>
          <p:spPr bwMode="auto">
            <a:xfrm>
              <a:off x="5725416"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8" name="Rectangle 104"/>
            <p:cNvSpPr>
              <a:spLocks noChangeArrowheads="1"/>
            </p:cNvSpPr>
            <p:nvPr/>
          </p:nvSpPr>
          <p:spPr bwMode="auto">
            <a:xfrm>
              <a:off x="6422043"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89" name="Rectangle 104"/>
            <p:cNvSpPr>
              <a:spLocks noChangeArrowheads="1"/>
            </p:cNvSpPr>
            <p:nvPr/>
          </p:nvSpPr>
          <p:spPr bwMode="auto">
            <a:xfrm>
              <a:off x="711867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90" name="Rectangle 104"/>
            <p:cNvSpPr>
              <a:spLocks noChangeArrowheads="1"/>
            </p:cNvSpPr>
            <p:nvPr/>
          </p:nvSpPr>
          <p:spPr bwMode="auto">
            <a:xfrm>
              <a:off x="7815297"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sp>
          <p:nvSpPr>
            <p:cNvPr id="91" name="Rectangle 104"/>
            <p:cNvSpPr>
              <a:spLocks noChangeArrowheads="1"/>
            </p:cNvSpPr>
            <p:nvPr/>
          </p:nvSpPr>
          <p:spPr bwMode="auto">
            <a:xfrm>
              <a:off x="8511920" y="3027173"/>
              <a:ext cx="496798" cy="46048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lIns="90488" tIns="44450" rIns="90488" bIns="44450" anchor="ctr"/>
            <a:lstStyle/>
            <a:p>
              <a:pPr algn="ctr" eaLnBrk="0" hangingPunct="0">
                <a:defRPr/>
              </a:pPr>
              <a:endParaRPr lang="en-US" sz="1400" b="1" dirty="0"/>
            </a:p>
          </p:txBody>
        </p:sp>
      </p:grpSp>
      <p:grpSp>
        <p:nvGrpSpPr>
          <p:cNvPr id="93" name="Group 92"/>
          <p:cNvGrpSpPr/>
          <p:nvPr/>
        </p:nvGrpSpPr>
        <p:grpSpPr>
          <a:xfrm>
            <a:off x="228600" y="3388110"/>
            <a:ext cx="8648420" cy="577081"/>
            <a:chOff x="228600" y="3388110"/>
            <a:chExt cx="8648420" cy="577081"/>
          </a:xfrm>
        </p:grpSpPr>
        <p:sp>
          <p:nvSpPr>
            <p:cNvPr id="92" name="TextBox 91"/>
            <p:cNvSpPr txBox="1"/>
            <p:nvPr/>
          </p:nvSpPr>
          <p:spPr>
            <a:xfrm>
              <a:off x="2286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0" name="TextBox 99"/>
            <p:cNvSpPr txBox="1"/>
            <p:nvPr/>
          </p:nvSpPr>
          <p:spPr>
            <a:xfrm>
              <a:off x="8765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1" name="TextBox 100"/>
            <p:cNvSpPr txBox="1"/>
            <p:nvPr/>
          </p:nvSpPr>
          <p:spPr>
            <a:xfrm>
              <a:off x="16385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2" name="TextBox 101"/>
            <p:cNvSpPr txBox="1"/>
            <p:nvPr/>
          </p:nvSpPr>
          <p:spPr>
            <a:xfrm>
              <a:off x="22860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3" name="TextBox 102"/>
            <p:cNvSpPr txBox="1"/>
            <p:nvPr/>
          </p:nvSpPr>
          <p:spPr>
            <a:xfrm>
              <a:off x="30863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4" name="TextBox 103"/>
            <p:cNvSpPr txBox="1"/>
            <p:nvPr/>
          </p:nvSpPr>
          <p:spPr>
            <a:xfrm>
              <a:off x="37721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5" name="TextBox 104"/>
            <p:cNvSpPr txBox="1"/>
            <p:nvPr/>
          </p:nvSpPr>
          <p:spPr>
            <a:xfrm>
              <a:off x="43817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6" name="TextBox 105"/>
            <p:cNvSpPr txBox="1"/>
            <p:nvPr/>
          </p:nvSpPr>
          <p:spPr>
            <a:xfrm>
              <a:off x="51054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7" name="TextBox 106"/>
            <p:cNvSpPr txBox="1"/>
            <p:nvPr/>
          </p:nvSpPr>
          <p:spPr>
            <a:xfrm>
              <a:off x="58674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8" name="TextBox 107"/>
            <p:cNvSpPr txBox="1"/>
            <p:nvPr/>
          </p:nvSpPr>
          <p:spPr>
            <a:xfrm>
              <a:off x="65915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09" name="TextBox 108"/>
            <p:cNvSpPr txBox="1"/>
            <p:nvPr/>
          </p:nvSpPr>
          <p:spPr>
            <a:xfrm>
              <a:off x="72773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10" name="TextBox 109"/>
            <p:cNvSpPr txBox="1"/>
            <p:nvPr/>
          </p:nvSpPr>
          <p:spPr>
            <a:xfrm>
              <a:off x="796318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sp>
          <p:nvSpPr>
            <p:cNvPr id="111" name="TextBox 110"/>
            <p:cNvSpPr txBox="1"/>
            <p:nvPr/>
          </p:nvSpPr>
          <p:spPr>
            <a:xfrm>
              <a:off x="8610600" y="3388110"/>
              <a:ext cx="266420" cy="577081"/>
            </a:xfrm>
            <a:prstGeom prst="rect">
              <a:avLst/>
            </a:prstGeom>
            <a:noFill/>
          </p:spPr>
          <p:txBody>
            <a:bodyPr wrap="none" rtlCol="0">
              <a:spAutoFit/>
            </a:bodyPr>
            <a:lstStyle/>
            <a:p>
              <a:r>
                <a:rPr lang="en-US" sz="1050" dirty="0" smtClean="0"/>
                <a:t>R</a:t>
              </a:r>
            </a:p>
            <a:p>
              <a:r>
                <a:rPr lang="en-US" sz="1050" dirty="0" smtClean="0"/>
                <a:t>C</a:t>
              </a:r>
            </a:p>
            <a:p>
              <a:r>
                <a:rPr lang="en-US" sz="1050" dirty="0" smtClean="0"/>
                <a:t>H</a:t>
              </a:r>
              <a:endParaRPr lang="en-US" sz="1050" dirty="0"/>
            </a:p>
          </p:txBody>
        </p:sp>
      </p:grpSp>
      <p:sp>
        <p:nvSpPr>
          <p:cNvPr id="94" name="TextBox 93"/>
          <p:cNvSpPr txBox="1"/>
          <p:nvPr/>
        </p:nvSpPr>
        <p:spPr>
          <a:xfrm>
            <a:off x="228600" y="4047351"/>
            <a:ext cx="7867790" cy="276999"/>
          </a:xfrm>
          <a:prstGeom prst="rect">
            <a:avLst/>
          </a:prstGeom>
          <a:noFill/>
        </p:spPr>
        <p:txBody>
          <a:bodyPr wrap="square" rtlCol="0">
            <a:spAutoFit/>
          </a:bodyPr>
          <a:lstStyle/>
          <a:p>
            <a:r>
              <a:rPr lang="en-US" sz="1200" b="1" dirty="0" smtClean="0"/>
              <a:t>R</a:t>
            </a:r>
            <a:r>
              <a:rPr lang="en-US" sz="1200" dirty="0" smtClean="0"/>
              <a:t> = Row; </a:t>
            </a:r>
            <a:r>
              <a:rPr lang="en-US" sz="1200" b="1" dirty="0" smtClean="0"/>
              <a:t>C</a:t>
            </a:r>
            <a:r>
              <a:rPr lang="en-US" sz="1200" dirty="0" smtClean="0"/>
              <a:t> = Column,</a:t>
            </a:r>
            <a:r>
              <a:rPr lang="en-US" sz="1200" b="1" dirty="0" smtClean="0"/>
              <a:t> H</a:t>
            </a:r>
            <a:r>
              <a:rPr lang="en-US" sz="1200" dirty="0" smtClean="0"/>
              <a:t>= Header.   In the </a:t>
            </a:r>
            <a:r>
              <a:rPr lang="en-US" sz="1200" b="1" dirty="0" smtClean="0"/>
              <a:t>VIEW</a:t>
            </a:r>
            <a:r>
              <a:rPr lang="en-US" sz="1200" dirty="0" smtClean="0"/>
              <a:t> function, use “</a:t>
            </a:r>
            <a:r>
              <a:rPr lang="en-US" sz="1200" b="1" dirty="0" smtClean="0"/>
              <a:t>!</a:t>
            </a:r>
            <a:r>
              <a:rPr lang="en-US" sz="1200" dirty="0" smtClean="0"/>
              <a:t>” for Column and Row Function Arguments     </a:t>
            </a:r>
            <a:endParaRPr lang="en-US" sz="1200" dirty="0"/>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4400550"/>
            <a:ext cx="7085013" cy="247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58199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lstStyle>
            <a:extLst/>
          </a:lstStyle>
          <a:p>
            <a:r>
              <a:rPr lang="en-US" dirty="0" smtClean="0"/>
              <a:t>TM1 DBRW Function Explained</a:t>
            </a:r>
            <a:endParaRPr lang="en-US" dirty="0"/>
          </a:p>
        </p:txBody>
      </p:sp>
      <p:sp>
        <p:nvSpPr>
          <p:cNvPr id="3" name="Rectangle 2"/>
          <p:cNvSpPr>
            <a:spLocks noGrp="1"/>
          </p:cNvSpPr>
          <p:nvPr>
            <p:ph sz="quarter" idx="13"/>
          </p:nvPr>
        </p:nvSpPr>
        <p:spPr>
          <a:xfrm>
            <a:off x="152400" y="1581150"/>
            <a:ext cx="8839200" cy="3200400"/>
          </a:xfrm>
        </p:spPr>
        <p:txBody>
          <a:bodyPr anchor="t">
            <a:normAutofit/>
          </a:bodyPr>
          <a:lstStyle>
            <a:extLst/>
          </a:lstStyle>
          <a:p>
            <a:pPr marL="0" lvl="1" indent="0">
              <a:buNone/>
            </a:pPr>
            <a:r>
              <a:rPr lang="en-US" sz="1200" dirty="0" smtClean="0"/>
              <a:t>DBRW is the abbreviation for </a:t>
            </a:r>
            <a:r>
              <a:rPr lang="en-US" sz="1200" b="1" dirty="0" smtClean="0"/>
              <a:t>D</a:t>
            </a:r>
            <a:r>
              <a:rPr lang="en-US" sz="1200" dirty="0" smtClean="0"/>
              <a:t>ata </a:t>
            </a:r>
            <a:r>
              <a:rPr lang="en-US" sz="1200" b="1" dirty="0" smtClean="0"/>
              <a:t>B</a:t>
            </a:r>
            <a:r>
              <a:rPr lang="en-US" sz="1200" dirty="0" smtClean="0"/>
              <a:t>ase </a:t>
            </a:r>
            <a:r>
              <a:rPr lang="en-US" sz="1200" b="1" dirty="0" smtClean="0"/>
              <a:t>R</a:t>
            </a:r>
            <a:r>
              <a:rPr lang="en-US" sz="1200" dirty="0" smtClean="0"/>
              <a:t>eference </a:t>
            </a:r>
            <a:r>
              <a:rPr lang="en-US" sz="1200" b="1" dirty="0" smtClean="0"/>
              <a:t>W</a:t>
            </a:r>
            <a:r>
              <a:rPr lang="en-US" sz="1200" dirty="0" smtClean="0"/>
              <a:t>ide area network.</a:t>
            </a:r>
          </a:p>
          <a:p>
            <a:pPr marL="0" lvl="1" indent="0">
              <a:buNone/>
            </a:pPr>
            <a:r>
              <a:rPr lang="en-US" sz="1200" dirty="0" smtClean="0"/>
              <a:t>The DBRW formula is optimized regarding network traffic and server side calculation.  TM1 also provides formula that are not optimized.  The formula that corresponds to DBRW is the DBR formula.  Consider what will happen if we use the DBR formula instead of DBRW.  When MS Excel calculates a sheet, it will calculate cell by cell.  If a formula refers to another cell, the referenced cell has to be calculated first.  So each DBR formula is calculated separately, which means that all values are retrieved from the TM1 server cell by cell and not in a whole bunch.</a:t>
            </a:r>
          </a:p>
          <a:p>
            <a:pPr marL="0" lvl="1" indent="0">
              <a:buNone/>
            </a:pPr>
            <a:r>
              <a:rPr lang="en-US" sz="1200" dirty="0" smtClean="0"/>
              <a:t>This might result in heavy network traffic and in slow response times.</a:t>
            </a:r>
          </a:p>
          <a:p>
            <a:pPr marL="0" lvl="1" indent="0">
              <a:buNone/>
            </a:pPr>
            <a:r>
              <a:rPr lang="en-US" sz="1200" dirty="0" smtClean="0"/>
              <a:t>The DBRW formula works in a different way.  If you calculate an Excel sheet containing this formula, the TM1 Add-In will collect the DBRW requests and retrieve the requested values in one or more chunks.  To make this work, the TM1 add-in will take over the calculation mechanism of Excel.  TM1 changes the calculation mechanism into a three-step process.</a:t>
            </a:r>
          </a:p>
          <a:p>
            <a:pPr marL="0" lvl="1" indent="0">
              <a:buNone/>
            </a:pPr>
            <a:endParaRPr lang="en-US" sz="1200" dirty="0" smtClean="0"/>
          </a:p>
          <a:p>
            <a:pPr marL="0" lvl="1" indent="0">
              <a:buNone/>
            </a:pPr>
            <a:endParaRPr lang="en-US" sz="1200" dirty="0" smtClean="0"/>
          </a:p>
          <a:p>
            <a:pPr marL="0" lvl="1" indent="0">
              <a:buNone/>
            </a:pPr>
            <a:endParaRPr lang="en-US" sz="1200" dirty="0" smtClean="0"/>
          </a:p>
        </p:txBody>
      </p:sp>
    </p:spTree>
    <p:extLst>
      <p:ext uri="{BB962C8B-B14F-4D97-AF65-F5344CB8AC3E}">
        <p14:creationId xmlns:p14="http://schemas.microsoft.com/office/powerpoint/2010/main" val="6727484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lstStyle>
            <a:extLst/>
          </a:lstStyle>
          <a:p>
            <a:r>
              <a:rPr lang="en-US" dirty="0" smtClean="0"/>
              <a:t>TM1’s DBRW formula 3-Step Process</a:t>
            </a:r>
            <a:endParaRPr lang="en-US" dirty="0"/>
          </a:p>
        </p:txBody>
      </p:sp>
      <p:sp>
        <p:nvSpPr>
          <p:cNvPr id="3" name="Rectangle 2"/>
          <p:cNvSpPr>
            <a:spLocks noGrp="1"/>
          </p:cNvSpPr>
          <p:nvPr>
            <p:ph sz="quarter" idx="13"/>
          </p:nvPr>
        </p:nvSpPr>
        <p:spPr>
          <a:xfrm>
            <a:off x="152400" y="1352550"/>
            <a:ext cx="8839200" cy="3657600"/>
          </a:xfrm>
        </p:spPr>
        <p:txBody>
          <a:bodyPr anchor="t">
            <a:normAutofit fontScale="92500" lnSpcReduction="10000"/>
          </a:bodyPr>
          <a:lstStyle>
            <a:extLst/>
          </a:lstStyle>
          <a:p>
            <a:pPr marL="0" lvl="1" indent="0">
              <a:buNone/>
            </a:pPr>
            <a:r>
              <a:rPr lang="en-US" sz="1400" dirty="0" smtClean="0"/>
              <a:t>Step 1</a:t>
            </a:r>
          </a:p>
          <a:p>
            <a:pPr marL="0" lvl="1" indent="0">
              <a:buNone/>
            </a:pPr>
            <a:r>
              <a:rPr lang="en-US" sz="1400" dirty="0" smtClean="0"/>
              <a:t>In the first step all necessary Excel cells have to be calculated.   The DBRW formula can refer to other Excel cells with formulas.  The DBRW formula needs the values of these cells as coordinates for a TM1 cube cell.</a:t>
            </a:r>
          </a:p>
          <a:p>
            <a:pPr marL="0" lvl="1" indent="0">
              <a:buNone/>
            </a:pPr>
            <a:endParaRPr lang="en-US" sz="1400" dirty="0" smtClean="0"/>
          </a:p>
          <a:p>
            <a:pPr marL="0" lvl="1" indent="0">
              <a:buNone/>
            </a:pPr>
            <a:r>
              <a:rPr lang="en-US" sz="1400" dirty="0" smtClean="0"/>
              <a:t>Step 2</a:t>
            </a:r>
          </a:p>
          <a:p>
            <a:pPr marL="0" lvl="1" indent="0">
              <a:buNone/>
            </a:pPr>
            <a:r>
              <a:rPr lang="en-US" sz="1400" dirty="0" smtClean="0"/>
              <a:t>Now the TM1 Add-In can evaluate which DBRW formula can be grouped.  All DBRW formula are bundled if they have the same Excel cell reference in the first parameter </a:t>
            </a:r>
            <a:r>
              <a:rPr lang="en-US" sz="1400" b="1" dirty="0" smtClean="0"/>
              <a:t>and</a:t>
            </a:r>
            <a:r>
              <a:rPr lang="en-US" sz="1400" dirty="0" smtClean="0"/>
              <a:t> the referenced cell contains a VIEW formula.  The first parameter is the server/cube name.</a:t>
            </a:r>
          </a:p>
          <a:p>
            <a:pPr marL="0" lvl="1" indent="0">
              <a:buNone/>
            </a:pPr>
            <a:r>
              <a:rPr lang="en-US" sz="1400" dirty="0" smtClean="0"/>
              <a:t>  	Example: =VIEW</a:t>
            </a:r>
            <a:r>
              <a:rPr lang="en-US" sz="1400" b="1" dirty="0"/>
              <a:t>("budget:Planning",$</a:t>
            </a:r>
            <a:r>
              <a:rPr lang="en-US" sz="1400" dirty="0"/>
              <a:t>B$2,$B$3,$B$4,$B$5,$B$6,$B$7,$B$8</a:t>
            </a:r>
            <a:r>
              <a:rPr lang="en-US" sz="1400" dirty="0" smtClean="0"/>
              <a:t>,$</a:t>
            </a:r>
            <a:r>
              <a:rPr lang="en-US" sz="1400" dirty="0"/>
              <a:t>B$9,$B$10,$B$11,$B$12,$B$13)</a:t>
            </a:r>
          </a:p>
          <a:p>
            <a:pPr marL="0" lvl="1" indent="0">
              <a:buNone/>
            </a:pPr>
            <a:r>
              <a:rPr lang="en-US" sz="1400" dirty="0" smtClean="0"/>
              <a:t>Step 3</a:t>
            </a:r>
          </a:p>
          <a:p>
            <a:pPr marL="0" lvl="1" indent="0">
              <a:buNone/>
            </a:pPr>
            <a:r>
              <a:rPr lang="en-US" sz="1400" dirty="0" smtClean="0"/>
              <a:t>In the third step, the Excel sheet has to be calculated again.  The result value of the DBRW formulas does not exist during the first calculation.  But some other formulas or  Excel charts can refer to cells with DBRW formulas.  They need a value during the calculation phase.  This is the reason why the TM1 Add-In forces the second calculation.</a:t>
            </a:r>
          </a:p>
          <a:p>
            <a:pPr marL="228600" lvl="1" indent="-228600">
              <a:buFont typeface="+mj-lt"/>
              <a:buAutoNum type="arabicPeriod"/>
            </a:pPr>
            <a:endParaRPr lang="en-US" sz="1400" dirty="0" smtClean="0"/>
          </a:p>
          <a:p>
            <a:pPr marL="0" indent="0">
              <a:buNone/>
            </a:pPr>
            <a:endParaRPr lang="en-US" sz="1100" dirty="0" smtClean="0"/>
          </a:p>
          <a:p>
            <a:pPr marL="0" lvl="1" indent="0">
              <a:buNone/>
            </a:pPr>
            <a:r>
              <a:rPr lang="en-US" sz="1200" dirty="0" smtClean="0"/>
              <a:t> </a:t>
            </a:r>
          </a:p>
          <a:p>
            <a:pPr marL="0" lvl="1" indent="0">
              <a:buNone/>
            </a:pPr>
            <a:endParaRPr lang="en-US" sz="1200" dirty="0" smtClean="0"/>
          </a:p>
          <a:p>
            <a:pPr marL="0" lvl="1" indent="0">
              <a:buNone/>
            </a:pPr>
            <a:endParaRPr lang="en-US" sz="1200" dirty="0" smtClean="0"/>
          </a:p>
        </p:txBody>
      </p:sp>
      <p:sp>
        <p:nvSpPr>
          <p:cNvPr id="7" name="Down Arrow 6"/>
          <p:cNvSpPr/>
          <p:nvPr/>
        </p:nvSpPr>
        <p:spPr>
          <a:xfrm>
            <a:off x="2743200" y="3028950"/>
            <a:ext cx="484632"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88671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lstStyle>
            <a:extLst/>
          </a:lstStyle>
          <a:p>
            <a:r>
              <a:rPr lang="en-US" dirty="0" smtClean="0"/>
              <a:t>TM1’s DBSW formula</a:t>
            </a:r>
            <a:endParaRPr lang="en-US" dirty="0"/>
          </a:p>
        </p:txBody>
      </p:sp>
      <p:sp>
        <p:nvSpPr>
          <p:cNvPr id="3" name="Rectangle 2"/>
          <p:cNvSpPr>
            <a:spLocks noGrp="1"/>
          </p:cNvSpPr>
          <p:nvPr>
            <p:ph sz="quarter" idx="13"/>
          </p:nvPr>
        </p:nvSpPr>
        <p:spPr>
          <a:xfrm>
            <a:off x="152400" y="1352550"/>
            <a:ext cx="8839200" cy="3657600"/>
          </a:xfrm>
          <a:solidFill>
            <a:schemeClr val="bg1"/>
          </a:solidFill>
        </p:spPr>
        <p:txBody>
          <a:bodyPr anchor="t">
            <a:normAutofit fontScale="85000" lnSpcReduction="20000"/>
          </a:bodyPr>
          <a:lstStyle>
            <a:extLst/>
          </a:lstStyle>
          <a:p>
            <a:pPr marL="0" indent="0">
              <a:buNone/>
            </a:pPr>
            <a:endParaRPr lang="en-US" sz="1100" dirty="0" smtClean="0"/>
          </a:p>
          <a:p>
            <a:pPr marL="0" indent="0">
              <a:buNone/>
            </a:pPr>
            <a:r>
              <a:rPr lang="en-US" sz="1300" b="1" dirty="0" smtClean="0"/>
              <a:t>I don’t recommend using the DBSW formula.  It cannot be used when a DBRW formula must be calculated first. In many of the models</a:t>
            </a:r>
          </a:p>
          <a:p>
            <a:pPr marL="0" indent="0">
              <a:buNone/>
            </a:pPr>
            <a:r>
              <a:rPr lang="en-US" sz="1300" b="1" dirty="0" smtClean="0"/>
              <a:t>a value is retrieved from the cube and then changed in some way within the financial model and then sent back to a different category (CURRENT, for example).</a:t>
            </a:r>
          </a:p>
          <a:p>
            <a:pPr marL="0" indent="0">
              <a:buNone/>
            </a:pPr>
            <a:endParaRPr lang="en-US" sz="1100" b="1" dirty="0" smtClean="0"/>
          </a:p>
          <a:p>
            <a:pPr marL="0" indent="0">
              <a:buNone/>
            </a:pPr>
            <a:r>
              <a:rPr lang="en-US" sz="1200" dirty="0" smtClean="0"/>
              <a:t>The same process is followed by TM1’s DBSW formula.</a:t>
            </a:r>
          </a:p>
          <a:p>
            <a:r>
              <a:rPr lang="en-US" sz="1200" dirty="0"/>
              <a:t>DBSW This is a TM1 worksheet function, valid only in worksheets.</a:t>
            </a:r>
          </a:p>
          <a:p>
            <a:r>
              <a:rPr lang="en-US" sz="1200" dirty="0"/>
              <a:t>DBSW sends a numeric value to a TM1 cube. This function cannot send a string to a cube. To send strings, use the DBSS function.</a:t>
            </a:r>
          </a:p>
          <a:p>
            <a:r>
              <a:rPr lang="en-US" sz="1200" dirty="0"/>
              <a:t>This function works the same as the DBS function, with one major difference; DBSW reduces network traffic and may improve performance on wide area networks. </a:t>
            </a:r>
          </a:p>
          <a:p>
            <a:r>
              <a:rPr lang="en-US" sz="1200" dirty="0"/>
              <a:t>In worksheets with a large number of cube references, DBSW forces TM1 to send values in bundles rather than individually. Normal DBS functions are updated individually during a recalculation. DBSW references force TM1 to send all changed values within a worksheet in a single bundle.</a:t>
            </a:r>
          </a:p>
          <a:p>
            <a:r>
              <a:rPr lang="en-US" sz="1200" dirty="0"/>
              <a:t>In such circumstances you can safely use a DBS/DBR function as an argument to a DBS function.</a:t>
            </a:r>
          </a:p>
          <a:p>
            <a:r>
              <a:rPr lang="en-US" sz="1200" dirty="0"/>
              <a:t>Note: DBSW/VBA interaction: If you use VBA to calculate a worksheet containing DBSW functions, you must call the </a:t>
            </a:r>
            <a:r>
              <a:rPr lang="en-US" sz="1200" dirty="0">
                <a:hlinkClick r:id="rId3"/>
              </a:rPr>
              <a:t>TM1 macro function</a:t>
            </a:r>
            <a:r>
              <a:rPr lang="en-US" sz="1200" dirty="0"/>
              <a:t> to calculate the worksheet. Do not use the VB Calculate method to calculate a worksheet containing DBSW functions; doing so causes each DBSW function to be executed individually, defeating the purpose of the function and resulting in decreased </a:t>
            </a:r>
            <a:r>
              <a:rPr lang="en-US" sz="1200" dirty="0" err="1"/>
              <a:t>performance.Syntax</a:t>
            </a:r>
            <a:endParaRPr lang="en-US" sz="1200" dirty="0"/>
          </a:p>
          <a:p>
            <a:r>
              <a:rPr lang="en-US" sz="1200" dirty="0"/>
              <a:t>DBSW(value, cube, e1, e2[,...en])Arguments</a:t>
            </a:r>
          </a:p>
          <a:p>
            <a:pPr marL="0" indent="0">
              <a:buNone/>
            </a:pPr>
            <a:endParaRPr lang="en-US" sz="1200" dirty="0" smtClean="0"/>
          </a:p>
          <a:p>
            <a:pPr marL="0" indent="0">
              <a:buNone/>
            </a:pPr>
            <a:endParaRPr lang="en-US" sz="1200" dirty="0" smtClean="0"/>
          </a:p>
          <a:p>
            <a:pPr marL="0" lvl="1" indent="0">
              <a:buNone/>
            </a:pPr>
            <a:r>
              <a:rPr lang="en-US" sz="1200" dirty="0" smtClean="0"/>
              <a:t> </a:t>
            </a:r>
          </a:p>
          <a:p>
            <a:pPr marL="0" lvl="1" indent="0">
              <a:buNone/>
            </a:pPr>
            <a:endParaRPr lang="en-US" sz="1200" dirty="0" smtClean="0"/>
          </a:p>
          <a:p>
            <a:pPr marL="0" lvl="1" indent="0">
              <a:buNone/>
            </a:pPr>
            <a:endParaRPr lang="en-US" sz="1200" dirty="0" smtClean="0"/>
          </a:p>
        </p:txBody>
      </p:sp>
    </p:spTree>
    <p:extLst>
      <p:ext uri="{BB962C8B-B14F-4D97-AF65-F5344CB8AC3E}">
        <p14:creationId xmlns:p14="http://schemas.microsoft.com/office/powerpoint/2010/main" val="36115876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133350"/>
            <a:ext cx="8153400" cy="1005840"/>
          </a:xfrm>
        </p:spPr>
        <p:txBody>
          <a:bodyPr/>
          <a:lstStyle>
            <a:extLst/>
          </a:lstStyle>
          <a:p>
            <a:r>
              <a:rPr lang="en-US" dirty="0" smtClean="0"/>
              <a:t>‘W formula and Dependencies</a:t>
            </a:r>
            <a:endParaRPr lang="en-US" dirty="0"/>
          </a:p>
        </p:txBody>
      </p:sp>
      <p:sp>
        <p:nvSpPr>
          <p:cNvPr id="4" name="Rectangle 2"/>
          <p:cNvSpPr>
            <a:spLocks noGrp="1"/>
          </p:cNvSpPr>
          <p:nvPr>
            <p:ph sz="quarter" idx="13"/>
          </p:nvPr>
        </p:nvSpPr>
        <p:spPr>
          <a:xfrm>
            <a:off x="152400" y="1352550"/>
            <a:ext cx="8839200" cy="3657600"/>
          </a:xfrm>
        </p:spPr>
        <p:txBody>
          <a:bodyPr anchor="t">
            <a:normAutofit/>
          </a:bodyPr>
          <a:lstStyle>
            <a:extLst/>
          </a:lstStyle>
          <a:p>
            <a:pPr marL="0" lvl="1" indent="0">
              <a:buNone/>
            </a:pPr>
            <a:endParaRPr lang="en-US" sz="1200" dirty="0" smtClean="0"/>
          </a:p>
          <a:p>
            <a:pPr marL="0" lvl="1" indent="0">
              <a:buNone/>
            </a:pPr>
            <a:endParaRPr lang="en-US" sz="1200" dirty="0" smtClean="0"/>
          </a:p>
          <a:p>
            <a:pPr marL="0" lvl="1" indent="0">
              <a:buNone/>
            </a:pPr>
            <a:endParaRPr lang="en-US" sz="1200" dirty="0"/>
          </a:p>
          <a:p>
            <a:pPr marL="0" lvl="1" indent="0">
              <a:buNone/>
            </a:pPr>
            <a:r>
              <a:rPr lang="en-US" sz="2400" dirty="0" smtClean="0"/>
              <a:t>You cannot use a DBRW that depends on another DBRW formula.</a:t>
            </a:r>
          </a:p>
          <a:p>
            <a:pPr marL="0" lvl="1" indent="0">
              <a:buNone/>
            </a:pPr>
            <a:r>
              <a:rPr lang="en-US" sz="2400" dirty="0" smtClean="0"/>
              <a:t>You cannot use a DBSW formula that depends on a DBRW formula.</a:t>
            </a:r>
          </a:p>
          <a:p>
            <a:pPr marL="0" lvl="1" indent="0">
              <a:buNone/>
            </a:pPr>
            <a:r>
              <a:rPr lang="en-US" sz="1200" dirty="0"/>
              <a:t/>
            </a:r>
            <a:br>
              <a:rPr lang="en-US" sz="1200" dirty="0"/>
            </a:br>
            <a:endParaRPr lang="en-US" sz="1200" dirty="0" smtClean="0"/>
          </a:p>
        </p:txBody>
      </p:sp>
    </p:spTree>
    <p:extLst>
      <p:ext uri="{BB962C8B-B14F-4D97-AF65-F5344CB8AC3E}">
        <p14:creationId xmlns:p14="http://schemas.microsoft.com/office/powerpoint/2010/main" val="40294306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52400" y="118110"/>
            <a:ext cx="8153400" cy="1005840"/>
          </a:xfrm>
        </p:spPr>
        <p:txBody>
          <a:bodyPr/>
          <a:lstStyle>
            <a:extLst/>
          </a:lstStyle>
          <a:p>
            <a:r>
              <a:rPr lang="en-US" dirty="0" smtClean="0"/>
              <a:t>‘W formula and Dependencies</a:t>
            </a:r>
            <a:endParaRPr lang="en-US" dirty="0"/>
          </a:p>
        </p:txBody>
      </p:sp>
      <p:sp>
        <p:nvSpPr>
          <p:cNvPr id="3" name="Rectangle 2"/>
          <p:cNvSpPr>
            <a:spLocks noGrp="1"/>
          </p:cNvSpPr>
          <p:nvPr>
            <p:ph sz="quarter" idx="13"/>
          </p:nvPr>
        </p:nvSpPr>
        <p:spPr>
          <a:xfrm>
            <a:off x="152400" y="1352550"/>
            <a:ext cx="8839200" cy="3657600"/>
          </a:xfrm>
        </p:spPr>
        <p:txBody>
          <a:bodyPr anchor="t">
            <a:normAutofit/>
          </a:bodyPr>
          <a:lstStyle>
            <a:extLst/>
          </a:lstStyle>
          <a:p>
            <a:pPr marL="0" lvl="1" indent="0">
              <a:buNone/>
            </a:pPr>
            <a:r>
              <a:rPr lang="en-US" sz="1200" dirty="0" smtClean="0"/>
              <a:t>You cannot use a DBRW that depends on another DBRW formula.</a:t>
            </a:r>
          </a:p>
          <a:p>
            <a:pPr marL="0" lvl="1" indent="0">
              <a:buNone/>
            </a:pPr>
            <a:r>
              <a:rPr lang="en-US" sz="1200" dirty="0" smtClean="0"/>
              <a:t>You cannot use a DBSW formula that depends on a DBRW formula.</a:t>
            </a:r>
          </a:p>
          <a:p>
            <a:pPr marL="0" lvl="1" indent="0">
              <a:buNone/>
            </a:pPr>
            <a:r>
              <a:rPr lang="en-US" sz="1200" dirty="0"/>
              <a:t/>
            </a:r>
            <a:br>
              <a:rPr lang="en-US" sz="1200" dirty="0"/>
            </a:br>
            <a:r>
              <a:rPr lang="en-US" sz="1200" dirty="0"/>
              <a:t>The function of DBRW formulas as opposed to DBR formulas is that they are </a:t>
            </a:r>
            <a:r>
              <a:rPr lang="en-US" sz="1200" b="1" dirty="0"/>
              <a:t>more</a:t>
            </a:r>
            <a:r>
              <a:rPr lang="en-US" sz="1200" dirty="0"/>
              <a:t> </a:t>
            </a:r>
            <a:r>
              <a:rPr lang="en-US" sz="1200" dirty="0" smtClean="0"/>
              <a:t>optimized </a:t>
            </a:r>
            <a:r>
              <a:rPr lang="en-US" sz="1200" dirty="0"/>
              <a:t>for reducing network traffic and the number of packets sent back and forth between client and server. In Excel manual calculation mode Perspectives gathers up all DBRW references on the calculation event and submits a single request and similarly gets all values back from the server in one message. In the meantime while the client is waiting to hear back from the server with updated values the cells are populated with a temporary value of "RECALC". For this reason </a:t>
            </a:r>
            <a:r>
              <a:rPr lang="en-US" sz="1200" b="1" i="1" dirty="0"/>
              <a:t>you can't have a DBRW linking to another DBRW</a:t>
            </a:r>
            <a:r>
              <a:rPr lang="en-US" sz="1200" dirty="0"/>
              <a:t> to obtain a dimension element reference as the address will be invalid during the </a:t>
            </a:r>
            <a:r>
              <a:rPr lang="en-US" sz="1200" dirty="0" smtClean="0"/>
              <a:t>recalculation </a:t>
            </a:r>
            <a:r>
              <a:rPr lang="en-US" sz="1200" dirty="0"/>
              <a:t>event. </a:t>
            </a:r>
            <a:r>
              <a:rPr lang="en-US" sz="1200" b="1" dirty="0"/>
              <a:t>The same of course goes for DBSW linking to DBRW.</a:t>
            </a:r>
            <a:br>
              <a:rPr lang="en-US" sz="1200" b="1" dirty="0"/>
            </a:br>
            <a:r>
              <a:rPr lang="en-US" sz="1200" dirty="0"/>
              <a:t/>
            </a:r>
            <a:br>
              <a:rPr lang="en-US" sz="1200" dirty="0"/>
            </a:br>
            <a:r>
              <a:rPr lang="en-US" sz="1200" dirty="0"/>
              <a:t>If you substitute in either a DBR or DBS then these formulas follow the standard Excel "one cell at a time" recalculation model and resolve their dependencies which avoids the error. Which in your case could be either from trying to send a value of "RECALC" to a numeric leaf cell or from having one or more internal element address references having a value of "RECALC".</a:t>
            </a:r>
            <a:br>
              <a:rPr lang="en-US" sz="1200" dirty="0"/>
            </a:br>
            <a:r>
              <a:rPr lang="en-US" sz="1200" dirty="0"/>
              <a:t/>
            </a:r>
            <a:br>
              <a:rPr lang="en-US" sz="1200" dirty="0"/>
            </a:br>
            <a:r>
              <a:rPr lang="en-US" sz="1200" dirty="0" smtClean="0"/>
              <a:t>DBR </a:t>
            </a:r>
            <a:r>
              <a:rPr lang="en-US" sz="1200" dirty="0"/>
              <a:t>and DBS are by nature less efficient so you don't want to have too many of them in a sheet that is used over a network.</a:t>
            </a:r>
            <a:endParaRPr lang="en-US" sz="1200" dirty="0" smtClean="0"/>
          </a:p>
          <a:p>
            <a:pPr marL="0" lvl="1" indent="0">
              <a:buNone/>
            </a:pPr>
            <a:endParaRPr lang="en-US" sz="1200" dirty="0" smtClean="0"/>
          </a:p>
        </p:txBody>
      </p:sp>
    </p:spTree>
    <p:extLst>
      <p:ext uri="{BB962C8B-B14F-4D97-AF65-F5344CB8AC3E}">
        <p14:creationId xmlns:p14="http://schemas.microsoft.com/office/powerpoint/2010/main" val="30119018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5" name="Picture 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0" y="2279855"/>
            <a:ext cx="1447800" cy="977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76200" y="118110"/>
            <a:ext cx="9067800" cy="1005840"/>
          </a:xfrm>
        </p:spPr>
        <p:txBody>
          <a:bodyPr>
            <a:normAutofit/>
          </a:bodyPr>
          <a:lstStyle/>
          <a:p>
            <a:r>
              <a:rPr lang="en-US" sz="2800" dirty="0" smtClean="0"/>
              <a:t>Use Citrix to Move Client Processing Closer to TM1 Server</a:t>
            </a:r>
            <a:endParaRPr lang="en-US" sz="2800" dirty="0"/>
          </a:p>
        </p:txBody>
      </p:sp>
      <p:sp>
        <p:nvSpPr>
          <p:cNvPr id="4" name="Content Placeholder 3"/>
          <p:cNvSpPr>
            <a:spLocks noGrp="1"/>
          </p:cNvSpPr>
          <p:nvPr>
            <p:ph sz="quarter" idx="14"/>
          </p:nvPr>
        </p:nvSpPr>
        <p:spPr>
          <a:xfrm>
            <a:off x="4648201" y="1352549"/>
            <a:ext cx="4082900" cy="3268625"/>
          </a:xfrm>
          <a:ln>
            <a:solidFill>
              <a:schemeClr val="tx1"/>
            </a:solidFill>
          </a:ln>
        </p:spPr>
        <p:txBody>
          <a:bodyPr/>
          <a:lstStyle/>
          <a:p>
            <a:pPr marL="0" indent="0" algn="ctr">
              <a:buNone/>
            </a:pPr>
            <a:r>
              <a:rPr lang="en-US" dirty="0" smtClean="0"/>
              <a:t>Data Center - NJ</a:t>
            </a:r>
            <a:endParaRPr lang="en-US" dirty="0"/>
          </a:p>
        </p:txBody>
      </p:sp>
      <p:sp>
        <p:nvSpPr>
          <p:cNvPr id="6" name="Content Placeholder 5"/>
          <p:cNvSpPr>
            <a:spLocks noGrp="1"/>
          </p:cNvSpPr>
          <p:nvPr>
            <p:ph sz="quarter" idx="13"/>
          </p:nvPr>
        </p:nvSpPr>
        <p:spPr>
          <a:xfrm>
            <a:off x="152400" y="1352551"/>
            <a:ext cx="2819400" cy="2438399"/>
          </a:xfrm>
          <a:ln>
            <a:solidFill>
              <a:schemeClr val="tx1"/>
            </a:solidFill>
          </a:ln>
        </p:spPr>
        <p:txBody>
          <a:bodyPr/>
          <a:lstStyle/>
          <a:p>
            <a:pPr marL="0" indent="0" algn="ctr">
              <a:buNone/>
            </a:pPr>
            <a:r>
              <a:rPr lang="en-US" dirty="0" smtClean="0"/>
              <a:t>11 Penn Plaza</a:t>
            </a:r>
          </a:p>
          <a:p>
            <a:pPr marL="0" indent="0">
              <a:buNone/>
            </a:pPr>
            <a:r>
              <a:rPr lang="en-US" dirty="0"/>
              <a:t> </a:t>
            </a:r>
            <a:r>
              <a:rPr lang="en-US" dirty="0" smtClean="0"/>
              <a:t>            </a:t>
            </a:r>
            <a:endParaRPr lang="en-US" sz="1050" b="1" dirty="0"/>
          </a:p>
        </p:txBody>
      </p:sp>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5225" y="1952625"/>
            <a:ext cx="1019175" cy="1381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7162800" y="3207604"/>
            <a:ext cx="1260089" cy="369332"/>
          </a:xfrm>
          <a:prstGeom prst="rect">
            <a:avLst/>
          </a:prstGeom>
          <a:noFill/>
        </p:spPr>
        <p:txBody>
          <a:bodyPr wrap="none" rtlCol="0">
            <a:spAutoFit/>
          </a:bodyPr>
          <a:lstStyle/>
          <a:p>
            <a:r>
              <a:rPr lang="en-US" b="1" dirty="0" smtClean="0"/>
              <a:t>TM1 Server</a:t>
            </a:r>
            <a:endParaRPr lang="en-US" b="1" dirty="0"/>
          </a:p>
        </p:txBody>
      </p:sp>
      <p:pic>
        <p:nvPicPr>
          <p:cNvPr id="1034" name="Picture 10" descr="C:\Users\WCISKO~1\AppData\Local\Temp\SNAGHTMLe98213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1100" y="2333624"/>
            <a:ext cx="1562100" cy="130492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5029200" y="3726418"/>
            <a:ext cx="1450205" cy="369332"/>
          </a:xfrm>
          <a:prstGeom prst="rect">
            <a:avLst/>
          </a:prstGeom>
          <a:noFill/>
        </p:spPr>
        <p:txBody>
          <a:bodyPr wrap="none" rtlCol="0">
            <a:spAutoFit/>
          </a:bodyPr>
          <a:lstStyle/>
          <a:p>
            <a:r>
              <a:rPr lang="en-US" b="1" dirty="0" smtClean="0"/>
              <a:t>Citrix Servers</a:t>
            </a:r>
            <a:endParaRPr lang="en-US" b="1" dirty="0"/>
          </a:p>
        </p:txBody>
      </p:sp>
      <p:cxnSp>
        <p:nvCxnSpPr>
          <p:cNvPr id="9" name="Straight Arrow Connector 8"/>
          <p:cNvCxnSpPr/>
          <p:nvPr/>
        </p:nvCxnSpPr>
        <p:spPr>
          <a:xfrm>
            <a:off x="6553200" y="3105150"/>
            <a:ext cx="7620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4308042" y="2643187"/>
            <a:ext cx="657248" cy="476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422046" y="2647950"/>
            <a:ext cx="692754" cy="369332"/>
          </a:xfrm>
          <a:prstGeom prst="rect">
            <a:avLst/>
          </a:prstGeom>
          <a:noFill/>
        </p:spPr>
        <p:txBody>
          <a:bodyPr wrap="none" rtlCol="0">
            <a:spAutoFit/>
          </a:bodyPr>
          <a:lstStyle/>
          <a:p>
            <a:r>
              <a:rPr lang="en-US" b="1" dirty="0" smtClean="0"/>
              <a:t>WAN</a:t>
            </a:r>
            <a:endParaRPr lang="en-US" b="1" dirty="0"/>
          </a:p>
        </p:txBody>
      </p:sp>
      <p:cxnSp>
        <p:nvCxnSpPr>
          <p:cNvPr id="27" name="Straight Arrow Connector 26"/>
          <p:cNvCxnSpPr/>
          <p:nvPr/>
        </p:nvCxnSpPr>
        <p:spPr>
          <a:xfrm flipH="1">
            <a:off x="1447800" y="2647950"/>
            <a:ext cx="17526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6248400" y="2571750"/>
            <a:ext cx="12192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037" name="Picture 13" descr="C:\Users\WCISKO~1\AppData\Local\Temp\SNAGHTMLea3e91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25" y="2462211"/>
            <a:ext cx="790575" cy="1047751"/>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6629400" y="2735818"/>
            <a:ext cx="736227" cy="276999"/>
          </a:xfrm>
          <a:prstGeom prst="rect">
            <a:avLst/>
          </a:prstGeom>
          <a:noFill/>
        </p:spPr>
        <p:txBody>
          <a:bodyPr wrap="none" rtlCol="0">
            <a:spAutoFit/>
          </a:bodyPr>
          <a:lstStyle/>
          <a:p>
            <a:r>
              <a:rPr lang="en-US" sz="1200" dirty="0" smtClean="0"/>
              <a:t>DBRW…</a:t>
            </a:r>
            <a:endParaRPr lang="en-US" sz="1200" dirty="0"/>
          </a:p>
        </p:txBody>
      </p:sp>
      <p:sp>
        <p:nvSpPr>
          <p:cNvPr id="25" name="TextBox 24"/>
          <p:cNvSpPr txBox="1"/>
          <p:nvPr/>
        </p:nvSpPr>
        <p:spPr>
          <a:xfrm>
            <a:off x="4698763" y="4248150"/>
            <a:ext cx="4047711" cy="369332"/>
          </a:xfrm>
          <a:prstGeom prst="rect">
            <a:avLst/>
          </a:prstGeom>
          <a:noFill/>
        </p:spPr>
        <p:txBody>
          <a:bodyPr wrap="none" rtlCol="0">
            <a:spAutoFit/>
          </a:bodyPr>
          <a:lstStyle/>
          <a:p>
            <a:r>
              <a:rPr lang="en-US" dirty="0" smtClean="0"/>
              <a:t>TM1 client and Excel run on Citrix servers</a:t>
            </a:r>
            <a:endParaRPr lang="en-US" dirty="0"/>
          </a:p>
        </p:txBody>
      </p:sp>
      <p:cxnSp>
        <p:nvCxnSpPr>
          <p:cNvPr id="5" name="Straight Arrow Connector 4"/>
          <p:cNvCxnSpPr/>
          <p:nvPr/>
        </p:nvCxnSpPr>
        <p:spPr>
          <a:xfrm>
            <a:off x="1371600" y="2952750"/>
            <a:ext cx="16764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4419600" y="3028950"/>
            <a:ext cx="4572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6477000" y="2190750"/>
            <a:ext cx="990977" cy="276999"/>
          </a:xfrm>
          <a:prstGeom prst="rect">
            <a:avLst/>
          </a:prstGeom>
          <a:noFill/>
        </p:spPr>
        <p:txBody>
          <a:bodyPr wrap="none" rtlCol="0">
            <a:spAutoFit/>
          </a:bodyPr>
          <a:lstStyle/>
          <a:p>
            <a:r>
              <a:rPr lang="en-US" sz="1200" dirty="0" smtClean="0"/>
              <a:t>12.3, 4.56…</a:t>
            </a:r>
            <a:endParaRPr lang="en-US" sz="1200" dirty="0"/>
          </a:p>
        </p:txBody>
      </p:sp>
      <p:sp>
        <p:nvSpPr>
          <p:cNvPr id="8" name="TextBox 7"/>
          <p:cNvSpPr txBox="1"/>
          <p:nvPr/>
        </p:nvSpPr>
        <p:spPr>
          <a:xfrm>
            <a:off x="1600200" y="3193018"/>
            <a:ext cx="689612" cy="276999"/>
          </a:xfrm>
          <a:prstGeom prst="rect">
            <a:avLst/>
          </a:prstGeom>
          <a:noFill/>
        </p:spPr>
        <p:txBody>
          <a:bodyPr wrap="none" rtlCol="0">
            <a:spAutoFit/>
          </a:bodyPr>
          <a:lstStyle/>
          <a:p>
            <a:r>
              <a:rPr lang="en-US" sz="1200" dirty="0" smtClean="0"/>
              <a:t>Press </a:t>
            </a:r>
            <a:r>
              <a:rPr lang="en-US" sz="1200" b="1" dirty="0" smtClean="0"/>
              <a:t>F9</a:t>
            </a:r>
            <a:endParaRPr lang="en-US" sz="1200" b="1" dirty="0"/>
          </a:p>
        </p:txBody>
      </p:sp>
      <p:sp>
        <p:nvSpPr>
          <p:cNvPr id="28" name="TextBox 27"/>
          <p:cNvSpPr txBox="1"/>
          <p:nvPr/>
        </p:nvSpPr>
        <p:spPr>
          <a:xfrm>
            <a:off x="4308042" y="3209151"/>
            <a:ext cx="340158" cy="276999"/>
          </a:xfrm>
          <a:prstGeom prst="rect">
            <a:avLst/>
          </a:prstGeom>
          <a:noFill/>
        </p:spPr>
        <p:txBody>
          <a:bodyPr wrap="none" rtlCol="0">
            <a:spAutoFit/>
          </a:bodyPr>
          <a:lstStyle/>
          <a:p>
            <a:r>
              <a:rPr lang="en-US" sz="1200" b="1" dirty="0" smtClean="0"/>
              <a:t>F9</a:t>
            </a:r>
            <a:endParaRPr lang="en-US" sz="1200" b="1" dirty="0"/>
          </a:p>
        </p:txBody>
      </p:sp>
      <p:sp>
        <p:nvSpPr>
          <p:cNvPr id="16" name="TextBox 15"/>
          <p:cNvSpPr txBox="1"/>
          <p:nvPr/>
        </p:nvSpPr>
        <p:spPr>
          <a:xfrm>
            <a:off x="72607" y="3714750"/>
            <a:ext cx="3889793" cy="1477328"/>
          </a:xfrm>
          <a:prstGeom prst="rect">
            <a:avLst/>
          </a:prstGeom>
          <a:noFill/>
        </p:spPr>
        <p:txBody>
          <a:bodyPr wrap="square" rtlCol="0">
            <a:spAutoFit/>
          </a:bodyPr>
          <a:lstStyle/>
          <a:p>
            <a:endParaRPr lang="en-US" sz="1000" dirty="0" smtClean="0"/>
          </a:p>
          <a:p>
            <a:r>
              <a:rPr lang="en-US" sz="1000" dirty="0" smtClean="0"/>
              <a:t>When using Citrix, only the data you enter via your keyboard travels to NJ, and a compressed “television like” image of your Excel session is returned to you local desktop via Citrix Portal.</a:t>
            </a:r>
          </a:p>
          <a:p>
            <a:endParaRPr lang="en-US" sz="1000" dirty="0" smtClean="0"/>
          </a:p>
          <a:p>
            <a:r>
              <a:rPr lang="en-US" sz="1000" dirty="0" smtClean="0"/>
              <a:t>When using a local desktop install of TM1, all of the DBRW formula travel from 11 Penn to NJ, and all of the data requested travel back to your desktop PC.</a:t>
            </a:r>
          </a:p>
          <a:p>
            <a:endParaRPr lang="en-US" sz="1000" dirty="0"/>
          </a:p>
        </p:txBody>
      </p:sp>
    </p:spTree>
    <p:extLst>
      <p:ext uri="{BB962C8B-B14F-4D97-AF65-F5344CB8AC3E}">
        <p14:creationId xmlns:p14="http://schemas.microsoft.com/office/powerpoint/2010/main" val="25529540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8600" y="2057400"/>
            <a:ext cx="8266113" cy="2647950"/>
          </a:xfrm>
        </p:spPr>
        <p:txBody>
          <a:bodyPr>
            <a:normAutofit fontScale="85000" lnSpcReduction="10000"/>
          </a:bodyPr>
          <a:lstStyle/>
          <a:p>
            <a:pPr marL="514350" indent="-514350">
              <a:buAutoNum type="arabicPeriod"/>
            </a:pPr>
            <a:r>
              <a:rPr lang="en-US" dirty="0" smtClean="0"/>
              <a:t>Delete named ranges if not used.</a:t>
            </a:r>
          </a:p>
          <a:p>
            <a:pPr marL="514350" indent="-514350">
              <a:buAutoNum type="arabicPeriod"/>
            </a:pPr>
            <a:r>
              <a:rPr lang="en-US" dirty="0" smtClean="0"/>
              <a:t>Delete invalid Excel Links.</a:t>
            </a:r>
          </a:p>
          <a:p>
            <a:pPr marL="514350" indent="-514350">
              <a:buAutoNum type="arabicPeriod"/>
            </a:pPr>
            <a:r>
              <a:rPr lang="en-US" dirty="0" smtClean="0"/>
              <a:t>Upgrade to Excel 2010</a:t>
            </a:r>
          </a:p>
          <a:p>
            <a:pPr marL="514350" indent="-514350">
              <a:buAutoNum type="arabicPeriod"/>
            </a:pPr>
            <a:r>
              <a:rPr lang="en-US" dirty="0" smtClean="0"/>
              <a:t>Save old .</a:t>
            </a:r>
            <a:r>
              <a:rPr lang="en-US" dirty="0" err="1" smtClean="0"/>
              <a:t>xls</a:t>
            </a:r>
            <a:r>
              <a:rPr lang="en-US" dirty="0" smtClean="0"/>
              <a:t> Workbooks as .</a:t>
            </a:r>
            <a:r>
              <a:rPr lang="en-US" dirty="0" err="1" smtClean="0"/>
              <a:t>xslx</a:t>
            </a:r>
            <a:r>
              <a:rPr lang="en-US" dirty="0" smtClean="0"/>
              <a:t> Workbooks</a:t>
            </a:r>
          </a:p>
          <a:p>
            <a:pPr marL="514350" indent="-514350">
              <a:buAutoNum type="arabicPeriod"/>
            </a:pPr>
            <a:r>
              <a:rPr lang="en-US" dirty="0" smtClean="0"/>
              <a:t>Large Excel workbooks – Broken into Subject </a:t>
            </a:r>
            <a:r>
              <a:rPr lang="en-US" dirty="0" err="1" smtClean="0"/>
              <a:t>AreaWorkbooks</a:t>
            </a:r>
            <a:endParaRPr lang="en-US" dirty="0" smtClean="0"/>
          </a:p>
          <a:p>
            <a:pPr marL="0" indent="0"/>
            <a:r>
              <a:rPr lang="en-US" dirty="0" smtClean="0"/>
              <a:t>  </a:t>
            </a:r>
            <a:endParaRPr lang="en-US" dirty="0"/>
          </a:p>
        </p:txBody>
      </p:sp>
      <p:sp>
        <p:nvSpPr>
          <p:cNvPr id="2" name="Title 1"/>
          <p:cNvSpPr>
            <a:spLocks noGrp="1"/>
          </p:cNvSpPr>
          <p:nvPr>
            <p:ph type="title"/>
          </p:nvPr>
        </p:nvSpPr>
        <p:spPr>
          <a:xfrm>
            <a:off x="1371600" y="1200150"/>
            <a:ext cx="7620000" cy="742950"/>
          </a:xfrm>
        </p:spPr>
        <p:txBody>
          <a:bodyPr>
            <a:noAutofit/>
          </a:bodyPr>
          <a:lstStyle/>
          <a:p>
            <a:r>
              <a:rPr lang="en-US" dirty="0" smtClean="0"/>
              <a:t>Financial Models –</a:t>
            </a:r>
            <a:br>
              <a:rPr lang="en-US" dirty="0" smtClean="0"/>
            </a:br>
            <a:r>
              <a:rPr lang="en-US" dirty="0" smtClean="0"/>
              <a:t>Financial Models – Some Financial Models - Maintenance </a:t>
            </a:r>
            <a:endParaRPr lang="en-US" dirty="0"/>
          </a:p>
        </p:txBody>
      </p:sp>
    </p:spTree>
    <p:extLst>
      <p:ext uri="{BB962C8B-B14F-4D97-AF65-F5344CB8AC3E}">
        <p14:creationId xmlns:p14="http://schemas.microsoft.com/office/powerpoint/2010/main" val="35480658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Delete Unused Named Ranges</a:t>
            </a:r>
            <a:endParaRPr lang="en-US" dirty="0"/>
          </a:p>
        </p:txBody>
      </p:sp>
      <p:sp>
        <p:nvSpPr>
          <p:cNvPr id="4" name="Text Placeholder 3"/>
          <p:cNvSpPr>
            <a:spLocks noGrp="1"/>
          </p:cNvSpPr>
          <p:nvPr>
            <p:ph type="body" idx="1"/>
          </p:nvPr>
        </p:nvSpPr>
        <p:spPr/>
        <p:txBody>
          <a:bodyPr/>
          <a:lstStyle/>
          <a:p>
            <a:r>
              <a:rPr lang="en-US" dirty="0" smtClean="0"/>
              <a:t>Delete Unused Named Ranges</a:t>
            </a:r>
            <a:endParaRPr lang="en-US" dirty="0"/>
          </a:p>
        </p:txBody>
      </p:sp>
      <p:sp>
        <p:nvSpPr>
          <p:cNvPr id="3" name="Text Placeholder 2"/>
          <p:cNvSpPr>
            <a:spLocks noGrp="1"/>
          </p:cNvSpPr>
          <p:nvPr>
            <p:ph sz="quarter" idx="13"/>
          </p:nvPr>
        </p:nvSpPr>
        <p:spPr/>
        <p:txBody>
          <a:bodyPr>
            <a:normAutofit/>
          </a:bodyPr>
          <a:lstStyle/>
          <a:p>
            <a:pPr marL="0" indent="0">
              <a:buNone/>
            </a:pPr>
            <a:r>
              <a:rPr lang="en-US" sz="1400" dirty="0" smtClean="0"/>
              <a:t>Determine if named ranges are used.  A lot of named ranges seem to have been unintentionally copied to workbooks.  It seems that when you copy data from one workbook to another, you also copy the named ranges.</a:t>
            </a:r>
          </a:p>
          <a:p>
            <a:pPr marL="0" indent="0">
              <a:buNone/>
            </a:pPr>
            <a:r>
              <a:rPr lang="en-US" sz="1400" dirty="0" smtClean="0"/>
              <a:t>How?</a:t>
            </a:r>
          </a:p>
          <a:p>
            <a:pPr marL="0" indent="0">
              <a:buNone/>
            </a:pPr>
            <a:r>
              <a:rPr lang="en-US" sz="1400" dirty="0" smtClean="0"/>
              <a:t>1. Make backup copy of your Excel model.</a:t>
            </a:r>
            <a:endParaRPr lang="en-US" sz="1400" dirty="0"/>
          </a:p>
          <a:p>
            <a:pPr marL="0" indent="0">
              <a:buNone/>
            </a:pPr>
            <a:r>
              <a:rPr lang="en-US" sz="1400" dirty="0" smtClean="0"/>
              <a:t>2. Determine if the named ranges are used.</a:t>
            </a:r>
          </a:p>
          <a:p>
            <a:pPr marL="0" indent="0">
              <a:buNone/>
            </a:pPr>
            <a:r>
              <a:rPr lang="en-US" sz="1400" dirty="0" smtClean="0"/>
              <a:t>3. Use Excel’s name manger to delete invalid and unused named ranges.</a:t>
            </a:r>
          </a:p>
          <a:p>
            <a:pPr marL="0" indent="0">
              <a:buNone/>
            </a:pPr>
            <a:r>
              <a:rPr lang="en-US" sz="1400" dirty="0" smtClean="0"/>
              <a:t>4. Test your model.  If it does not work, revert to the backup.</a:t>
            </a:r>
          </a:p>
          <a:p>
            <a:pPr marL="0" indent="0"/>
            <a:endParaRPr lang="en-US" dirty="0" smtClean="0"/>
          </a:p>
          <a:p>
            <a:pPr marL="514350" indent="-514350">
              <a:buAutoNum type="arabicPeriod"/>
            </a:pPr>
            <a:endParaRPr lang="en-US" dirty="0" smtClean="0"/>
          </a:p>
        </p:txBody>
      </p:sp>
    </p:spTree>
    <p:extLst>
      <p:ext uri="{BB962C8B-B14F-4D97-AF65-F5344CB8AC3E}">
        <p14:creationId xmlns:p14="http://schemas.microsoft.com/office/powerpoint/2010/main" val="496183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Select Formula Drop Down Menu</a:t>
            </a:r>
            <a:endParaRPr lang="en-US" dirty="0"/>
          </a:p>
        </p:txBody>
      </p:sp>
      <p:sp>
        <p:nvSpPr>
          <p:cNvPr id="3" name="Content Placeholder 2"/>
          <p:cNvSpPr>
            <a:spLocks noGrp="1"/>
          </p:cNvSpPr>
          <p:nvPr>
            <p:ph sz="quarter" idx="13"/>
          </p:nvPr>
        </p:nvSpPr>
        <p:spPr>
          <a:xfrm>
            <a:off x="152400" y="1352551"/>
            <a:ext cx="3733800" cy="3268624"/>
          </a:xfrm>
        </p:spPr>
        <p:txBody>
          <a:bodyPr/>
          <a:lstStyle/>
          <a:p>
            <a:pPr marL="0" indent="0">
              <a:buNone/>
            </a:pPr>
            <a:r>
              <a:rPr lang="en-US" sz="1100" b="1" dirty="0" smtClean="0"/>
              <a:t>List </a:t>
            </a:r>
            <a:r>
              <a:rPr lang="en-US" sz="1100" b="1" dirty="0"/>
              <a:t>named ranges with Use in Formula drop down menu</a:t>
            </a:r>
          </a:p>
          <a:p>
            <a:pPr marL="0" indent="0">
              <a:buNone/>
            </a:pPr>
            <a:r>
              <a:rPr lang="en-US" sz="1100" dirty="0"/>
              <a:t>Apart from Name Manager, you can also view all defined named with </a:t>
            </a:r>
            <a:r>
              <a:rPr lang="en-US" sz="1100" b="1" dirty="0"/>
              <a:t>Use in Formula</a:t>
            </a:r>
            <a:r>
              <a:rPr lang="en-US" sz="1100" dirty="0"/>
              <a:t> command under </a:t>
            </a:r>
            <a:r>
              <a:rPr lang="en-US" sz="1100" b="1" dirty="0"/>
              <a:t>Formula</a:t>
            </a:r>
            <a:r>
              <a:rPr lang="en-US" sz="1100" dirty="0"/>
              <a:t> tab.</a:t>
            </a:r>
          </a:p>
          <a:p>
            <a:pPr marL="0" indent="0">
              <a:buNone/>
            </a:pPr>
            <a:r>
              <a:rPr lang="en-US" sz="1100" dirty="0"/>
              <a:t>Just clicking the </a:t>
            </a:r>
            <a:r>
              <a:rPr lang="en-US" sz="1100" b="1" dirty="0"/>
              <a:t>Use in Formula</a:t>
            </a:r>
            <a:r>
              <a:rPr lang="en-US" sz="1100" dirty="0"/>
              <a:t> button, it lists all named ranges. See screenshot</a:t>
            </a:r>
            <a:endParaRPr lang="en-US" sz="1100" dirty="0" smtClean="0"/>
          </a:p>
          <a:p>
            <a:pPr marL="0" indent="0">
              <a:buNone/>
            </a:pPr>
            <a:endParaRPr lang="en-US" dirty="0"/>
          </a:p>
        </p:txBody>
      </p:sp>
      <p:sp>
        <p:nvSpPr>
          <p:cNvPr id="5" name="Rectangle 4"/>
          <p:cNvSpPr/>
          <p:nvPr/>
        </p:nvSpPr>
        <p:spPr>
          <a:xfrm>
            <a:off x="2286000" y="1556088"/>
            <a:ext cx="4572000" cy="369332"/>
          </a:xfrm>
          <a:prstGeom prst="rect">
            <a:avLst/>
          </a:prstGeom>
        </p:spPr>
        <p:txBody>
          <a:bodyPr>
            <a:spAutoFit/>
          </a:bodyPr>
          <a:lstStyle/>
          <a:p>
            <a:r>
              <a:rPr lang="en-US" dirty="0" smtClean="0"/>
              <a:t>:</a:t>
            </a:r>
            <a:endParaRPr lang="en-US" dirty="0">
              <a:effectLst/>
            </a:endParaRPr>
          </a:p>
        </p:txBody>
      </p:sp>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352551"/>
            <a:ext cx="4746267"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48221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Select Formula – Name Manager</a:t>
            </a:r>
            <a:endParaRPr lang="en-US" dirty="0"/>
          </a:p>
        </p:txBody>
      </p:sp>
      <p:sp>
        <p:nvSpPr>
          <p:cNvPr id="3" name="Content Placeholder 2"/>
          <p:cNvSpPr>
            <a:spLocks noGrp="1"/>
          </p:cNvSpPr>
          <p:nvPr>
            <p:ph sz="quarter" idx="13"/>
          </p:nvPr>
        </p:nvSpPr>
        <p:spPr>
          <a:xfrm>
            <a:off x="152400" y="1352551"/>
            <a:ext cx="3733800" cy="3268624"/>
          </a:xfrm>
        </p:spPr>
        <p:txBody>
          <a:bodyPr/>
          <a:lstStyle/>
          <a:p>
            <a:pPr marL="0" indent="0">
              <a:buNone/>
            </a:pPr>
            <a:endParaRPr lang="en-US" sz="1100" dirty="0" smtClean="0"/>
          </a:p>
          <a:p>
            <a:pPr marL="0" indent="0">
              <a:buNone/>
            </a:pPr>
            <a:r>
              <a:rPr lang="en-US" sz="1100" dirty="0" smtClean="0"/>
              <a:t>Usually </a:t>
            </a:r>
            <a:r>
              <a:rPr lang="en-US" sz="1100" dirty="0"/>
              <a:t>we can edit defined names with Name Manager command</a:t>
            </a:r>
            <a:r>
              <a:rPr lang="en-US" sz="1100" dirty="0" smtClean="0"/>
              <a:t>.</a:t>
            </a:r>
          </a:p>
          <a:p>
            <a:pPr marL="0" indent="0">
              <a:buNone/>
            </a:pPr>
            <a:r>
              <a:rPr lang="en-US" sz="1100" dirty="0" smtClean="0"/>
              <a:t>We </a:t>
            </a:r>
            <a:r>
              <a:rPr lang="en-US" sz="1100" dirty="0"/>
              <a:t>can view all defined names within the Named Manager dialog box. </a:t>
            </a:r>
            <a:endParaRPr lang="en-US" sz="1100" dirty="0" smtClean="0"/>
          </a:p>
          <a:p>
            <a:pPr marL="0" indent="0">
              <a:buNone/>
            </a:pPr>
            <a:r>
              <a:rPr lang="en-US" sz="1100" dirty="0" smtClean="0"/>
              <a:t>After </a:t>
            </a:r>
            <a:r>
              <a:rPr lang="en-US" sz="1100" dirty="0"/>
              <a:t>clicking the </a:t>
            </a:r>
            <a:r>
              <a:rPr lang="en-US" sz="1100" b="1" dirty="0"/>
              <a:t>Name Manger</a:t>
            </a:r>
            <a:r>
              <a:rPr lang="en-US" sz="1100" dirty="0"/>
              <a:t> button under </a:t>
            </a:r>
            <a:r>
              <a:rPr lang="en-US" sz="1100" b="1" dirty="0"/>
              <a:t>Formulas</a:t>
            </a:r>
            <a:r>
              <a:rPr lang="en-US" sz="1100" dirty="0"/>
              <a:t> tab, it displays the Name Manger dialog box. And it lists all named ranges within it. See screenshot</a:t>
            </a:r>
            <a:r>
              <a:rPr lang="en-US" sz="1100" dirty="0" smtClean="0"/>
              <a:t>:</a:t>
            </a:r>
          </a:p>
          <a:p>
            <a:pPr marL="0" indent="0">
              <a:buNone/>
            </a:pPr>
            <a:endParaRPr lang="en-US" sz="1100" dirty="0" smtClean="0"/>
          </a:p>
          <a:p>
            <a:pPr marL="0" indent="0">
              <a:buNone/>
            </a:pPr>
            <a:endParaRPr lang="en-US" sz="1100" dirty="0" smtClean="0"/>
          </a:p>
          <a:p>
            <a:pPr marL="0" indent="0">
              <a:buNone/>
            </a:pPr>
            <a:endParaRPr lang="en-US" sz="1100" dirty="0" smtClean="0"/>
          </a:p>
          <a:p>
            <a:pPr marL="0" indent="0">
              <a:buNone/>
            </a:pPr>
            <a:endParaRPr lang="en-US" sz="1100" dirty="0" smtClean="0"/>
          </a:p>
          <a:p>
            <a:pPr marL="0" indent="0">
              <a:buNone/>
            </a:pPr>
            <a:endParaRPr lang="en-US" dirty="0"/>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182557"/>
            <a:ext cx="3581400" cy="1238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1368514"/>
            <a:ext cx="4648200" cy="3489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62391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
            </a:r>
            <a:br>
              <a:rPr lang="en-US" dirty="0"/>
            </a:br>
            <a:r>
              <a:rPr lang="en-US" dirty="0" smtClean="0"/>
              <a:t>Delete Unused Excel Links</a:t>
            </a:r>
            <a:endParaRPr lang="en-US" dirty="0"/>
          </a:p>
        </p:txBody>
      </p:sp>
      <p:sp>
        <p:nvSpPr>
          <p:cNvPr id="3" name="Text Placeholder 2"/>
          <p:cNvSpPr>
            <a:spLocks noGrp="1"/>
          </p:cNvSpPr>
          <p:nvPr>
            <p:ph type="body" idx="1"/>
          </p:nvPr>
        </p:nvSpPr>
        <p:spPr/>
        <p:txBody>
          <a:bodyPr/>
          <a:lstStyle/>
          <a:p>
            <a:r>
              <a:rPr lang="en-US" dirty="0" smtClean="0"/>
              <a:t>Excel Links</a:t>
            </a:r>
            <a:endParaRPr lang="en-US" dirty="0"/>
          </a:p>
        </p:txBody>
      </p:sp>
      <p:sp>
        <p:nvSpPr>
          <p:cNvPr id="4" name="Content Placeholder 3"/>
          <p:cNvSpPr>
            <a:spLocks noGrp="1"/>
          </p:cNvSpPr>
          <p:nvPr>
            <p:ph sz="quarter" idx="13"/>
          </p:nvPr>
        </p:nvSpPr>
        <p:spPr/>
        <p:txBody>
          <a:bodyPr>
            <a:normAutofit/>
          </a:bodyPr>
          <a:lstStyle/>
          <a:p>
            <a:r>
              <a:rPr lang="en-US" sz="1800" dirty="0" smtClean="0"/>
              <a:t>Many of the Excel links exist because the workbook has named ranges that refer to another workbook.</a:t>
            </a:r>
          </a:p>
          <a:p>
            <a:r>
              <a:rPr lang="en-US" sz="1800" dirty="0" smtClean="0"/>
              <a:t>So deleting the unused named ranges also deletes the Excel </a:t>
            </a:r>
            <a:r>
              <a:rPr lang="en-US" sz="1800" smtClean="0"/>
              <a:t>link.</a:t>
            </a:r>
          </a:p>
          <a:p>
            <a:endParaRPr lang="en-US" sz="1800" dirty="0"/>
          </a:p>
        </p:txBody>
      </p:sp>
    </p:spTree>
    <p:extLst>
      <p:ext uri="{BB962C8B-B14F-4D97-AF65-F5344CB8AC3E}">
        <p14:creationId xmlns:p14="http://schemas.microsoft.com/office/powerpoint/2010/main" val="15717416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dirty="0"/>
              <a:t/>
            </a:r>
            <a:br>
              <a:rPr lang="en-US" dirty="0"/>
            </a:br>
            <a:r>
              <a:rPr lang="en-US" dirty="0" smtClean="0"/>
              <a:t/>
            </a:r>
            <a:br>
              <a:rPr lang="en-US" dirty="0" smtClean="0"/>
            </a:br>
            <a:r>
              <a:rPr lang="en-US" dirty="0" smtClean="0"/>
              <a:t/>
            </a:r>
            <a:br>
              <a:rPr lang="en-US" dirty="0" smtClean="0"/>
            </a:br>
            <a:r>
              <a:rPr lang="en-US" dirty="0"/>
              <a:t/>
            </a:r>
            <a:br>
              <a:rPr lang="en-US" dirty="0"/>
            </a:br>
            <a:r>
              <a:rPr lang="en-US" dirty="0" smtClean="0"/>
              <a:t>Upgrade to Excel 2010</a:t>
            </a:r>
            <a:endParaRPr lang="en-US" dirty="0"/>
          </a:p>
        </p:txBody>
      </p:sp>
      <p:sp>
        <p:nvSpPr>
          <p:cNvPr id="6" name="Text Placeholder 5"/>
          <p:cNvSpPr>
            <a:spLocks noGrp="1"/>
          </p:cNvSpPr>
          <p:nvPr>
            <p:ph type="body" idx="1"/>
          </p:nvPr>
        </p:nvSpPr>
        <p:spPr/>
        <p:txBody>
          <a:bodyPr/>
          <a:lstStyle/>
          <a:p>
            <a:r>
              <a:rPr lang="en-US" dirty="0" smtClean="0"/>
              <a:t>Excel 2003</a:t>
            </a:r>
            <a:endParaRPr lang="en-US" dirty="0"/>
          </a:p>
        </p:txBody>
      </p:sp>
      <p:sp>
        <p:nvSpPr>
          <p:cNvPr id="4" name="Content Placeholder 3"/>
          <p:cNvSpPr>
            <a:spLocks noGrp="1"/>
          </p:cNvSpPr>
          <p:nvPr>
            <p:ph sz="quarter" idx="13"/>
          </p:nvPr>
        </p:nvSpPr>
        <p:spPr/>
        <p:txBody>
          <a:bodyPr>
            <a:normAutofit/>
          </a:bodyPr>
          <a:lstStyle/>
          <a:p>
            <a:pPr marL="0" indent="0">
              <a:buNone/>
            </a:pPr>
            <a:endParaRPr lang="en-US" sz="1400" dirty="0"/>
          </a:p>
          <a:p>
            <a:pPr marL="0" indent="0">
              <a:buNone/>
            </a:pPr>
            <a:endParaRPr lang="en-US" sz="1400" dirty="0" smtClean="0"/>
          </a:p>
          <a:p>
            <a:pPr marL="0" indent="0">
              <a:buNone/>
            </a:pPr>
            <a:r>
              <a:rPr lang="en-US" sz="1400" dirty="0" smtClean="0"/>
              <a:t>Excel 2003 files are open in compatibility mode by Excel 2010</a:t>
            </a:r>
            <a:endParaRPr lang="en-US" sz="1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2419350"/>
            <a:ext cx="43434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26689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8110"/>
            <a:ext cx="8610600" cy="1005840"/>
          </a:xfrm>
        </p:spPr>
        <p:txBody>
          <a:bodyPr>
            <a:normAutofit fontScale="90000"/>
          </a:bodyPr>
          <a:lstStyle/>
          <a:p>
            <a:r>
              <a:rPr lang="en-US" dirty="0" smtClean="0"/>
              <a:t/>
            </a:r>
            <a:br>
              <a:rPr lang="en-US" dirty="0" smtClean="0"/>
            </a:br>
            <a:r>
              <a:rPr lang="en-US" dirty="0"/>
              <a:t/>
            </a:r>
            <a:br>
              <a:rPr lang="en-US" dirty="0"/>
            </a:br>
            <a:r>
              <a:rPr lang="en-US" dirty="0" smtClean="0"/>
              <a:t/>
            </a:r>
            <a:br>
              <a:rPr lang="en-US" dirty="0" smtClean="0"/>
            </a:br>
            <a:r>
              <a:rPr lang="en-US" dirty="0" smtClean="0"/>
              <a:t>Upgrade to Excel 2010’s .</a:t>
            </a:r>
            <a:r>
              <a:rPr lang="en-US" dirty="0" err="1" smtClean="0"/>
              <a:t>xlsx</a:t>
            </a:r>
            <a:r>
              <a:rPr lang="en-US" dirty="0" smtClean="0"/>
              <a:t> file type</a:t>
            </a:r>
            <a:endParaRPr lang="en-US" dirty="0"/>
          </a:p>
        </p:txBody>
      </p:sp>
      <p:sp>
        <p:nvSpPr>
          <p:cNvPr id="6" name="Text Placeholder 5"/>
          <p:cNvSpPr>
            <a:spLocks noGrp="1"/>
          </p:cNvSpPr>
          <p:nvPr>
            <p:ph type="body" idx="1"/>
          </p:nvPr>
        </p:nvSpPr>
        <p:spPr/>
        <p:txBody>
          <a:bodyPr/>
          <a:lstStyle/>
          <a:p>
            <a:r>
              <a:rPr lang="en-US" dirty="0" smtClean="0"/>
              <a:t>Excel 2003</a:t>
            </a:r>
          </a:p>
          <a:p>
            <a:r>
              <a:rPr lang="en-US" dirty="0" smtClean="0"/>
              <a:t>.</a:t>
            </a:r>
            <a:r>
              <a:rPr lang="en-US" dirty="0" err="1" smtClean="0"/>
              <a:t>xls</a:t>
            </a:r>
            <a:r>
              <a:rPr lang="en-US" dirty="0" smtClean="0"/>
              <a:t> extension</a:t>
            </a:r>
          </a:p>
          <a:p>
            <a:r>
              <a:rPr lang="en-US" dirty="0" smtClean="0"/>
              <a:t>Excel 2010</a:t>
            </a:r>
          </a:p>
          <a:p>
            <a:r>
              <a:rPr lang="en-US" dirty="0" smtClean="0"/>
              <a:t>.</a:t>
            </a:r>
            <a:r>
              <a:rPr lang="en-US" dirty="0" err="1" smtClean="0"/>
              <a:t>xlsx</a:t>
            </a:r>
            <a:r>
              <a:rPr lang="en-US" dirty="0" smtClean="0"/>
              <a:t> extension</a:t>
            </a:r>
            <a:endParaRPr lang="en-US" dirty="0"/>
          </a:p>
        </p:txBody>
      </p:sp>
      <p:sp>
        <p:nvSpPr>
          <p:cNvPr id="4" name="Content Placeholder 3"/>
          <p:cNvSpPr>
            <a:spLocks noGrp="1"/>
          </p:cNvSpPr>
          <p:nvPr>
            <p:ph sz="quarter" idx="13"/>
          </p:nvPr>
        </p:nvSpPr>
        <p:spPr/>
        <p:txBody>
          <a:bodyPr>
            <a:normAutofit/>
          </a:bodyPr>
          <a:lstStyle/>
          <a:p>
            <a:pPr marL="0" indent="0">
              <a:buNone/>
            </a:pPr>
            <a:endParaRPr lang="en-US" sz="1400" dirty="0"/>
          </a:p>
          <a:p>
            <a:pPr marL="0" indent="0">
              <a:buNone/>
            </a:pPr>
            <a:endParaRPr lang="en-US" sz="1400" dirty="0" smtClean="0"/>
          </a:p>
          <a:p>
            <a:pPr marL="0" indent="0">
              <a:buNone/>
            </a:pPr>
            <a:r>
              <a:rPr lang="en-US" sz="1400" dirty="0" smtClean="0"/>
              <a:t>Excel 2003 files are open in compatibility mode by Excel 2010</a:t>
            </a:r>
            <a:endParaRPr lang="en-US" sz="14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1352551"/>
            <a:ext cx="5105400" cy="358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50420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Large Excel Workbooks</a:t>
            </a:r>
            <a:endParaRPr lang="en-US" dirty="0"/>
          </a:p>
        </p:txBody>
      </p:sp>
      <p:sp>
        <p:nvSpPr>
          <p:cNvPr id="3" name="Text Placeholder 2"/>
          <p:cNvSpPr>
            <a:spLocks noGrp="1"/>
          </p:cNvSpPr>
          <p:nvPr>
            <p:ph type="body" idx="1"/>
          </p:nvPr>
        </p:nvSpPr>
        <p:spPr/>
        <p:txBody>
          <a:bodyPr/>
          <a:lstStyle/>
          <a:p>
            <a:r>
              <a:rPr lang="en-US" dirty="0" smtClean="0"/>
              <a:t>Subject Areas:</a:t>
            </a:r>
          </a:p>
          <a:p>
            <a:r>
              <a:rPr lang="en-US" dirty="0" smtClean="0"/>
              <a:t>-P&amp;L</a:t>
            </a:r>
          </a:p>
          <a:p>
            <a:r>
              <a:rPr lang="en-US" dirty="0" smtClean="0"/>
              <a:t>-Balance Sheet</a:t>
            </a:r>
          </a:p>
          <a:p>
            <a:r>
              <a:rPr lang="en-US" dirty="0" smtClean="0"/>
              <a:t>-Cash flow</a:t>
            </a:r>
          </a:p>
          <a:p>
            <a:endParaRPr lang="en-US" dirty="0" smtClean="0"/>
          </a:p>
          <a:p>
            <a:endParaRPr lang="en-US" dirty="0"/>
          </a:p>
        </p:txBody>
      </p:sp>
      <p:sp>
        <p:nvSpPr>
          <p:cNvPr id="4" name="Content Placeholder 3"/>
          <p:cNvSpPr>
            <a:spLocks noGrp="1"/>
          </p:cNvSpPr>
          <p:nvPr>
            <p:ph sz="quarter" idx="13"/>
          </p:nvPr>
        </p:nvSpPr>
        <p:spPr/>
        <p:txBody>
          <a:bodyPr>
            <a:normAutofit/>
          </a:bodyPr>
          <a:lstStyle/>
          <a:p>
            <a:pPr marL="0" indent="0">
              <a:buNone/>
            </a:pPr>
            <a:r>
              <a:rPr lang="en-US" sz="1600" dirty="0" smtClean="0"/>
              <a:t>Delete any worksheets that are not being used.</a:t>
            </a:r>
          </a:p>
          <a:p>
            <a:pPr marL="0" indent="0">
              <a:buNone/>
            </a:pPr>
            <a:r>
              <a:rPr lang="en-US" sz="1600" dirty="0" smtClean="0"/>
              <a:t>If you have large workbooks with many sheets, see if they can be broken into workbooks with fewer sheets.</a:t>
            </a:r>
            <a:endParaRPr lang="en-US" sz="1600" dirty="0"/>
          </a:p>
        </p:txBody>
      </p:sp>
    </p:spTree>
    <p:extLst>
      <p:ext uri="{BB962C8B-B14F-4D97-AF65-F5344CB8AC3E}">
        <p14:creationId xmlns:p14="http://schemas.microsoft.com/office/powerpoint/2010/main" val="33766698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idescreen Presentatio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shade val="45000"/>
                <a:satMod val="150000"/>
              </a:schemeClr>
            </a:gs>
            <a:gs pos="35000">
              <a:schemeClr val="phClr">
                <a:shade val="60000"/>
                <a:satMod val="150000"/>
              </a:schemeClr>
            </a:gs>
            <a:gs pos="100000">
              <a:schemeClr val="phClr">
                <a:tint val="97000"/>
                <a:satMod val="200000"/>
              </a:schemeClr>
            </a:gs>
          </a:gsLst>
          <a:lin ang="16200000" scaled="1"/>
        </a:gra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WidescreenPresentation</Template>
  <TotalTime>0</TotalTime>
  <Words>3231</Words>
  <Application>Microsoft Office PowerPoint</Application>
  <PresentationFormat>On-screen Show (16:9)</PresentationFormat>
  <Paragraphs>434</Paragraphs>
  <Slides>39</Slides>
  <Notes>24</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Widescreen Presentation</vt:lpstr>
      <vt:lpstr>TM1-version 9.5.2 Some Tips</vt:lpstr>
      <vt:lpstr> </vt:lpstr>
      <vt:lpstr>       Excel’s Calculation Mode works as follows:</vt:lpstr>
      <vt:lpstr>  TM1 Rebuild Option: slide 1</vt:lpstr>
      <vt:lpstr>  </vt:lpstr>
      <vt:lpstr>TM1 Rebuild Option : slide 3</vt:lpstr>
      <vt:lpstr>Solution: Auto-calculation</vt:lpstr>
      <vt:lpstr> </vt:lpstr>
      <vt:lpstr>Solution: TM1 Slice to Excel Hangs</vt:lpstr>
      <vt:lpstr> </vt:lpstr>
      <vt:lpstr>TM1 Server is on a WAN</vt:lpstr>
      <vt:lpstr>TM1 Server is on a WAN</vt:lpstr>
      <vt:lpstr>TM1 Functions for WANs</vt:lpstr>
      <vt:lpstr>VIEW Function</vt:lpstr>
      <vt:lpstr>DBRW Function</vt:lpstr>
      <vt:lpstr>DBRW Function</vt:lpstr>
      <vt:lpstr>SUMNM Function (Optional)</vt:lpstr>
      <vt:lpstr>TM1 Functions – Quick Start</vt:lpstr>
      <vt:lpstr>To See Functions – (Ctrl + `)</vt:lpstr>
      <vt:lpstr>VIEW Function - WAN</vt:lpstr>
      <vt:lpstr>DBRW Function - WAN</vt:lpstr>
      <vt:lpstr>SUBNM Formula </vt:lpstr>
      <vt:lpstr>TM1 Formula - References</vt:lpstr>
      <vt:lpstr>DBRW – Planning Cube Template</vt:lpstr>
      <vt:lpstr>VIEW– Planning Cube Template</vt:lpstr>
      <vt:lpstr>TM1 DBRW Function Explained</vt:lpstr>
      <vt:lpstr>TM1’s DBRW formula 3-Step Process</vt:lpstr>
      <vt:lpstr>TM1’s DBSW formula</vt:lpstr>
      <vt:lpstr>‘W formula and Dependencies</vt:lpstr>
      <vt:lpstr>‘W formula and Dependencies</vt:lpstr>
      <vt:lpstr>Use Citrix to Move Client Processing Closer to TM1 Server</vt:lpstr>
      <vt:lpstr>Financial Models – Financial Models – Some Financial Models - Maintenance </vt:lpstr>
      <vt:lpstr>Delete Unused Named Ranges</vt:lpstr>
      <vt:lpstr>Select Formula Drop Down Menu</vt:lpstr>
      <vt:lpstr>Select Formula – Name Manager</vt:lpstr>
      <vt:lpstr> Delete Unused Excel Links</vt:lpstr>
      <vt:lpstr>     Upgrade to Excel 2010</vt:lpstr>
      <vt:lpstr>   Upgrade to Excel 2010’s .xlsx file type</vt:lpstr>
      <vt:lpstr>Large Excel Workbooks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2013-07-31T15:54:58Z</dcterms:created>
  <dcterms:modified xsi:type="dcterms:W3CDTF">2013-08-15T18:13:50Z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